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60"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0" d="100"/>
          <a:sy n="80" d="100"/>
        </p:scale>
        <p:origin x="25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6EB79F-F6D3-40B2-BAD7-A689647F87C9}" type="doc">
      <dgm:prSet loTypeId="urn:microsoft.com/office/officeart/2005/8/layout/process5" loCatId="process" qsTypeId="urn:microsoft.com/office/officeart/2005/8/quickstyle/simple1" qsCatId="simple" csTypeId="urn:microsoft.com/office/officeart/2005/8/colors/accent0_3" csCatId="mainScheme" phldr="1"/>
      <dgm:spPr/>
      <dgm:t>
        <a:bodyPr/>
        <a:lstStyle/>
        <a:p>
          <a:endParaRPr lang="fr-FR"/>
        </a:p>
      </dgm:t>
    </dgm:pt>
    <dgm:pt modelId="{9933A9D8-12FB-4A63-A0E6-5B1B3BDFC36B}">
      <dgm:prSet phldrT="[Texte]"/>
      <dgm:spPr/>
      <dgm:t>
        <a:bodyPr/>
        <a:lstStyle/>
        <a:p>
          <a:r>
            <a:rPr lang="fr-FR" dirty="0"/>
            <a:t>Présentation par l'équipe demandeuse CMP ou Unité d'hospitalisation</a:t>
          </a:r>
        </a:p>
      </dgm:t>
    </dgm:pt>
    <dgm:pt modelId="{ECF37E73-EE32-42F8-B8DA-6147E4E87D03}" type="parTrans" cxnId="{723803A9-7688-4418-B438-EB92D1A27438}">
      <dgm:prSet/>
      <dgm:spPr/>
      <dgm:t>
        <a:bodyPr/>
        <a:lstStyle/>
        <a:p>
          <a:endParaRPr lang="fr-FR"/>
        </a:p>
      </dgm:t>
    </dgm:pt>
    <dgm:pt modelId="{C1EE3963-EFF8-46A5-8F6D-B964248391A0}" type="sibTrans" cxnId="{723803A9-7688-4418-B438-EB92D1A27438}">
      <dgm:prSet/>
      <dgm:spPr/>
      <dgm:t>
        <a:bodyPr/>
        <a:lstStyle/>
        <a:p>
          <a:endParaRPr lang="fr-FR"/>
        </a:p>
      </dgm:t>
    </dgm:pt>
    <dgm:pt modelId="{598B4DF6-C8BF-45CC-BAF4-AAC41D0A893E}">
      <dgm:prSet phldrT="[Texte]"/>
      <dgm:spPr/>
      <dgm:t>
        <a:bodyPr/>
        <a:lstStyle/>
        <a:p>
          <a:r>
            <a:rPr lang="fr-FR" dirty="0"/>
            <a:t>Evaluation globale (EAS) par l'équipe Urps</a:t>
          </a:r>
        </a:p>
        <a:p>
          <a:r>
            <a:rPr lang="fr-FR" dirty="0"/>
            <a:t>Recueil de données auprès des partenaires</a:t>
          </a:r>
        </a:p>
      </dgm:t>
    </dgm:pt>
    <dgm:pt modelId="{AA558272-0C5C-461B-AB86-FA847BA15FF7}" type="parTrans" cxnId="{881E9488-9723-43A4-BF56-D755595D9EBA}">
      <dgm:prSet/>
      <dgm:spPr/>
      <dgm:t>
        <a:bodyPr/>
        <a:lstStyle/>
        <a:p>
          <a:endParaRPr lang="fr-FR"/>
        </a:p>
      </dgm:t>
    </dgm:pt>
    <dgm:pt modelId="{FEF9E81E-31B9-417B-82D9-C996BC01CD73}" type="sibTrans" cxnId="{881E9488-9723-43A4-BF56-D755595D9EBA}">
      <dgm:prSet/>
      <dgm:spPr/>
      <dgm:t>
        <a:bodyPr/>
        <a:lstStyle/>
        <a:p>
          <a:endParaRPr lang="fr-FR"/>
        </a:p>
      </dgm:t>
    </dgm:pt>
    <dgm:pt modelId="{833B2E86-86AE-4DCE-AFC8-F66F3046A83E}">
      <dgm:prSet phldrT="[Texte]"/>
      <dgm:spPr/>
      <dgm:t>
        <a:bodyPr/>
        <a:lstStyle/>
        <a:p>
          <a:r>
            <a:rPr lang="fr-FR" dirty="0"/>
            <a:t>Décision d'admission </a:t>
          </a:r>
        </a:p>
      </dgm:t>
    </dgm:pt>
    <dgm:pt modelId="{3E6040DC-2A43-49C3-A6EF-9382A32CC4FC}" type="parTrans" cxnId="{4281DBCF-6BFA-4D9D-829C-7C25BF99DCDD}">
      <dgm:prSet/>
      <dgm:spPr/>
      <dgm:t>
        <a:bodyPr/>
        <a:lstStyle/>
        <a:p>
          <a:endParaRPr lang="fr-FR"/>
        </a:p>
      </dgm:t>
    </dgm:pt>
    <dgm:pt modelId="{7DCA4BA8-8BA4-4F32-9174-78723F4BD4A8}" type="sibTrans" cxnId="{4281DBCF-6BFA-4D9D-829C-7C25BF99DCDD}">
      <dgm:prSet/>
      <dgm:spPr/>
      <dgm:t>
        <a:bodyPr/>
        <a:lstStyle/>
        <a:p>
          <a:endParaRPr lang="fr-FR"/>
        </a:p>
      </dgm:t>
    </dgm:pt>
    <dgm:pt modelId="{9614B9E0-1CF2-4D1C-9EAF-C5A8A7DEEAB6}">
      <dgm:prSet phldrT="[Texte]"/>
      <dgm:spPr/>
      <dgm:t>
        <a:bodyPr/>
        <a:lstStyle/>
        <a:p>
          <a:r>
            <a:rPr lang="fr-FR" dirty="0"/>
            <a:t>Information -Recueil de l'Adhésion - Préparation de la personne</a:t>
          </a:r>
        </a:p>
      </dgm:t>
    </dgm:pt>
    <dgm:pt modelId="{A2901431-297A-4537-BB70-A03CAE801E0D}" type="parTrans" cxnId="{091BE6E4-15B3-40B4-90A7-4CE1A8237575}">
      <dgm:prSet/>
      <dgm:spPr/>
      <dgm:t>
        <a:bodyPr/>
        <a:lstStyle/>
        <a:p>
          <a:endParaRPr lang="fr-FR"/>
        </a:p>
      </dgm:t>
    </dgm:pt>
    <dgm:pt modelId="{2FBE9D52-F663-4B68-AC58-AF4F682508A1}" type="sibTrans" cxnId="{091BE6E4-15B3-40B4-90A7-4CE1A8237575}">
      <dgm:prSet/>
      <dgm:spPr/>
      <dgm:t>
        <a:bodyPr/>
        <a:lstStyle/>
        <a:p>
          <a:endParaRPr lang="fr-FR"/>
        </a:p>
      </dgm:t>
    </dgm:pt>
    <dgm:pt modelId="{45772E6A-22AC-4103-B535-5209F482C3C5}">
      <dgm:prSet phldrT="[Texte]"/>
      <dgm:spPr/>
      <dgm:t>
        <a:bodyPr/>
        <a:lstStyle/>
        <a:p>
          <a:r>
            <a:rPr lang="fr-FR" dirty="0"/>
            <a:t>Début du Projet de Réhabilitation en AFT     / logement individuel/ ou appartement relai</a:t>
          </a:r>
        </a:p>
      </dgm:t>
    </dgm:pt>
    <dgm:pt modelId="{B31A4BBA-4C2C-4DEA-9EF8-49931F28EC83}" type="parTrans" cxnId="{7724B0E6-A720-49D1-A1EA-32B6828E7C18}">
      <dgm:prSet/>
      <dgm:spPr/>
      <dgm:t>
        <a:bodyPr/>
        <a:lstStyle/>
        <a:p>
          <a:endParaRPr lang="fr-FR"/>
        </a:p>
      </dgm:t>
    </dgm:pt>
    <dgm:pt modelId="{8BF7178F-E283-4B52-AC3B-CDF7ACE953AF}" type="sibTrans" cxnId="{7724B0E6-A720-49D1-A1EA-32B6828E7C18}">
      <dgm:prSet/>
      <dgm:spPr/>
      <dgm:t>
        <a:bodyPr/>
        <a:lstStyle/>
        <a:p>
          <a:endParaRPr lang="fr-FR"/>
        </a:p>
      </dgm:t>
    </dgm:pt>
    <dgm:pt modelId="{4BA53DA5-2974-44C3-B18E-252F27E1DC3F}" type="pres">
      <dgm:prSet presAssocID="{6B6EB79F-F6D3-40B2-BAD7-A689647F87C9}" presName="diagram" presStyleCnt="0">
        <dgm:presLayoutVars>
          <dgm:dir/>
          <dgm:resizeHandles val="exact"/>
        </dgm:presLayoutVars>
      </dgm:prSet>
      <dgm:spPr/>
    </dgm:pt>
    <dgm:pt modelId="{D6C605B8-5610-4BD9-91A9-D6841B030A2E}" type="pres">
      <dgm:prSet presAssocID="{9933A9D8-12FB-4A63-A0E6-5B1B3BDFC36B}" presName="node" presStyleLbl="node1" presStyleIdx="0" presStyleCnt="5">
        <dgm:presLayoutVars>
          <dgm:bulletEnabled val="1"/>
        </dgm:presLayoutVars>
      </dgm:prSet>
      <dgm:spPr/>
    </dgm:pt>
    <dgm:pt modelId="{D42AE67C-B8B0-4DCF-8CD5-8591FD2AE8B2}" type="pres">
      <dgm:prSet presAssocID="{C1EE3963-EFF8-46A5-8F6D-B964248391A0}" presName="sibTrans" presStyleLbl="sibTrans2D1" presStyleIdx="0" presStyleCnt="4"/>
      <dgm:spPr/>
    </dgm:pt>
    <dgm:pt modelId="{67849822-4230-4F9C-94F0-7E378C920C18}" type="pres">
      <dgm:prSet presAssocID="{C1EE3963-EFF8-46A5-8F6D-B964248391A0}" presName="connectorText" presStyleLbl="sibTrans2D1" presStyleIdx="0" presStyleCnt="4"/>
      <dgm:spPr/>
    </dgm:pt>
    <dgm:pt modelId="{9655F030-1F9A-48AE-A936-1B065CBAC7B1}" type="pres">
      <dgm:prSet presAssocID="{598B4DF6-C8BF-45CC-BAF4-AAC41D0A893E}" presName="node" presStyleLbl="node1" presStyleIdx="1" presStyleCnt="5">
        <dgm:presLayoutVars>
          <dgm:bulletEnabled val="1"/>
        </dgm:presLayoutVars>
      </dgm:prSet>
      <dgm:spPr/>
    </dgm:pt>
    <dgm:pt modelId="{6892866F-28B0-487A-9460-E2CE16BA0172}" type="pres">
      <dgm:prSet presAssocID="{FEF9E81E-31B9-417B-82D9-C996BC01CD73}" presName="sibTrans" presStyleLbl="sibTrans2D1" presStyleIdx="1" presStyleCnt="4"/>
      <dgm:spPr/>
    </dgm:pt>
    <dgm:pt modelId="{5B6467AF-EDB9-4FEF-9772-E7192DC7E422}" type="pres">
      <dgm:prSet presAssocID="{FEF9E81E-31B9-417B-82D9-C996BC01CD73}" presName="connectorText" presStyleLbl="sibTrans2D1" presStyleIdx="1" presStyleCnt="4"/>
      <dgm:spPr/>
    </dgm:pt>
    <dgm:pt modelId="{999BDA45-5676-4DAD-8623-13D1FD3BAFD7}" type="pres">
      <dgm:prSet presAssocID="{833B2E86-86AE-4DCE-AFC8-F66F3046A83E}" presName="node" presStyleLbl="node1" presStyleIdx="2" presStyleCnt="5">
        <dgm:presLayoutVars>
          <dgm:bulletEnabled val="1"/>
        </dgm:presLayoutVars>
      </dgm:prSet>
      <dgm:spPr/>
    </dgm:pt>
    <dgm:pt modelId="{BE577414-DC77-46CF-B64B-57672C32CF01}" type="pres">
      <dgm:prSet presAssocID="{7DCA4BA8-8BA4-4F32-9174-78723F4BD4A8}" presName="sibTrans" presStyleLbl="sibTrans2D1" presStyleIdx="2" presStyleCnt="4"/>
      <dgm:spPr/>
    </dgm:pt>
    <dgm:pt modelId="{144DFF75-4966-43A6-8FF3-20160E627EAB}" type="pres">
      <dgm:prSet presAssocID="{7DCA4BA8-8BA4-4F32-9174-78723F4BD4A8}" presName="connectorText" presStyleLbl="sibTrans2D1" presStyleIdx="2" presStyleCnt="4"/>
      <dgm:spPr/>
    </dgm:pt>
    <dgm:pt modelId="{C6462FD8-4158-4AA2-95E3-7BA5F8DDE5F5}" type="pres">
      <dgm:prSet presAssocID="{9614B9E0-1CF2-4D1C-9EAF-C5A8A7DEEAB6}" presName="node" presStyleLbl="node1" presStyleIdx="3" presStyleCnt="5">
        <dgm:presLayoutVars>
          <dgm:bulletEnabled val="1"/>
        </dgm:presLayoutVars>
      </dgm:prSet>
      <dgm:spPr/>
    </dgm:pt>
    <dgm:pt modelId="{10FDF568-2F91-4726-84F4-26C3CE7A615E}" type="pres">
      <dgm:prSet presAssocID="{2FBE9D52-F663-4B68-AC58-AF4F682508A1}" presName="sibTrans" presStyleLbl="sibTrans2D1" presStyleIdx="3" presStyleCnt="4"/>
      <dgm:spPr/>
    </dgm:pt>
    <dgm:pt modelId="{BDF945EE-CA2E-4A14-BF6B-FBD43B7EE72A}" type="pres">
      <dgm:prSet presAssocID="{2FBE9D52-F663-4B68-AC58-AF4F682508A1}" presName="connectorText" presStyleLbl="sibTrans2D1" presStyleIdx="3" presStyleCnt="4"/>
      <dgm:spPr/>
    </dgm:pt>
    <dgm:pt modelId="{5F30D9F4-9945-4B63-B8FF-7699787F8A0A}" type="pres">
      <dgm:prSet presAssocID="{45772E6A-22AC-4103-B535-5209F482C3C5}" presName="node" presStyleLbl="node1" presStyleIdx="4" presStyleCnt="5">
        <dgm:presLayoutVars>
          <dgm:bulletEnabled val="1"/>
        </dgm:presLayoutVars>
      </dgm:prSet>
      <dgm:spPr/>
    </dgm:pt>
  </dgm:ptLst>
  <dgm:cxnLst>
    <dgm:cxn modelId="{648CCB05-702C-9042-9274-2DEE73BDCB66}" type="presOf" srcId="{FEF9E81E-31B9-417B-82D9-C996BC01CD73}" destId="{5B6467AF-EDB9-4FEF-9772-E7192DC7E422}" srcOrd="1" destOrd="0" presId="urn:microsoft.com/office/officeart/2005/8/layout/process5"/>
    <dgm:cxn modelId="{26EE9E0D-C169-DC4A-A037-9A751FE2AE3C}" type="presOf" srcId="{C1EE3963-EFF8-46A5-8F6D-B964248391A0}" destId="{67849822-4230-4F9C-94F0-7E378C920C18}" srcOrd="1" destOrd="0" presId="urn:microsoft.com/office/officeart/2005/8/layout/process5"/>
    <dgm:cxn modelId="{E85A1512-1498-B143-91A7-C2F10A3C8AA5}" type="presOf" srcId="{9614B9E0-1CF2-4D1C-9EAF-C5A8A7DEEAB6}" destId="{C6462FD8-4158-4AA2-95E3-7BA5F8DDE5F5}" srcOrd="0" destOrd="0" presId="urn:microsoft.com/office/officeart/2005/8/layout/process5"/>
    <dgm:cxn modelId="{568C9028-F759-0B4E-958B-BE3E45693F5B}" type="presOf" srcId="{598B4DF6-C8BF-45CC-BAF4-AAC41D0A893E}" destId="{9655F030-1F9A-48AE-A936-1B065CBAC7B1}" srcOrd="0" destOrd="0" presId="urn:microsoft.com/office/officeart/2005/8/layout/process5"/>
    <dgm:cxn modelId="{9476C96E-FEAB-CB44-A8B8-04A40D33CC60}" type="presOf" srcId="{6B6EB79F-F6D3-40B2-BAD7-A689647F87C9}" destId="{4BA53DA5-2974-44C3-B18E-252F27E1DC3F}" srcOrd="0" destOrd="0" presId="urn:microsoft.com/office/officeart/2005/8/layout/process5"/>
    <dgm:cxn modelId="{7322AE73-FF8C-2947-B79E-7D6CCC1B3EBF}" type="presOf" srcId="{45772E6A-22AC-4103-B535-5209F482C3C5}" destId="{5F30D9F4-9945-4B63-B8FF-7699787F8A0A}" srcOrd="0" destOrd="0" presId="urn:microsoft.com/office/officeart/2005/8/layout/process5"/>
    <dgm:cxn modelId="{9F850A77-0C46-3442-A3B7-6E086A7923C9}" type="presOf" srcId="{7DCA4BA8-8BA4-4F32-9174-78723F4BD4A8}" destId="{144DFF75-4966-43A6-8FF3-20160E627EAB}" srcOrd="1" destOrd="0" presId="urn:microsoft.com/office/officeart/2005/8/layout/process5"/>
    <dgm:cxn modelId="{21FAE680-17E3-064F-8B85-69882BC2DB96}" type="presOf" srcId="{7DCA4BA8-8BA4-4F32-9174-78723F4BD4A8}" destId="{BE577414-DC77-46CF-B64B-57672C32CF01}" srcOrd="0" destOrd="0" presId="urn:microsoft.com/office/officeart/2005/8/layout/process5"/>
    <dgm:cxn modelId="{881E9488-9723-43A4-BF56-D755595D9EBA}" srcId="{6B6EB79F-F6D3-40B2-BAD7-A689647F87C9}" destId="{598B4DF6-C8BF-45CC-BAF4-AAC41D0A893E}" srcOrd="1" destOrd="0" parTransId="{AA558272-0C5C-461B-AB86-FA847BA15FF7}" sibTransId="{FEF9E81E-31B9-417B-82D9-C996BC01CD73}"/>
    <dgm:cxn modelId="{E6EE8C9E-4395-194E-BEAA-87057C9B6AF0}" type="presOf" srcId="{2FBE9D52-F663-4B68-AC58-AF4F682508A1}" destId="{10FDF568-2F91-4726-84F4-26C3CE7A615E}" srcOrd="0" destOrd="0" presId="urn:microsoft.com/office/officeart/2005/8/layout/process5"/>
    <dgm:cxn modelId="{723803A9-7688-4418-B438-EB92D1A27438}" srcId="{6B6EB79F-F6D3-40B2-BAD7-A689647F87C9}" destId="{9933A9D8-12FB-4A63-A0E6-5B1B3BDFC36B}" srcOrd="0" destOrd="0" parTransId="{ECF37E73-EE32-42F8-B8DA-6147E4E87D03}" sibTransId="{C1EE3963-EFF8-46A5-8F6D-B964248391A0}"/>
    <dgm:cxn modelId="{7DF67ABC-47BC-D64D-B269-048FBE28CD98}" type="presOf" srcId="{9933A9D8-12FB-4A63-A0E6-5B1B3BDFC36B}" destId="{D6C605B8-5610-4BD9-91A9-D6841B030A2E}" srcOrd="0" destOrd="0" presId="urn:microsoft.com/office/officeart/2005/8/layout/process5"/>
    <dgm:cxn modelId="{708C44C5-FF5A-4543-A6A6-161F135DDA49}" type="presOf" srcId="{2FBE9D52-F663-4B68-AC58-AF4F682508A1}" destId="{BDF945EE-CA2E-4A14-BF6B-FBD43B7EE72A}" srcOrd="1" destOrd="0" presId="urn:microsoft.com/office/officeart/2005/8/layout/process5"/>
    <dgm:cxn modelId="{4281DBCF-6BFA-4D9D-829C-7C25BF99DCDD}" srcId="{6B6EB79F-F6D3-40B2-BAD7-A689647F87C9}" destId="{833B2E86-86AE-4DCE-AFC8-F66F3046A83E}" srcOrd="2" destOrd="0" parTransId="{3E6040DC-2A43-49C3-A6EF-9382A32CC4FC}" sibTransId="{7DCA4BA8-8BA4-4F32-9174-78723F4BD4A8}"/>
    <dgm:cxn modelId="{DE022AD3-A1F2-F642-BB61-4BADE7701D0B}" type="presOf" srcId="{833B2E86-86AE-4DCE-AFC8-F66F3046A83E}" destId="{999BDA45-5676-4DAD-8623-13D1FD3BAFD7}" srcOrd="0" destOrd="0" presId="urn:microsoft.com/office/officeart/2005/8/layout/process5"/>
    <dgm:cxn modelId="{445D72E2-2568-3B41-9F38-00CE0B4B207B}" type="presOf" srcId="{FEF9E81E-31B9-417B-82D9-C996BC01CD73}" destId="{6892866F-28B0-487A-9460-E2CE16BA0172}" srcOrd="0" destOrd="0" presId="urn:microsoft.com/office/officeart/2005/8/layout/process5"/>
    <dgm:cxn modelId="{7E9377E3-F81E-9A4D-AE67-FF7D507E8EB1}" type="presOf" srcId="{C1EE3963-EFF8-46A5-8F6D-B964248391A0}" destId="{D42AE67C-B8B0-4DCF-8CD5-8591FD2AE8B2}" srcOrd="0" destOrd="0" presId="urn:microsoft.com/office/officeart/2005/8/layout/process5"/>
    <dgm:cxn modelId="{091BE6E4-15B3-40B4-90A7-4CE1A8237575}" srcId="{6B6EB79F-F6D3-40B2-BAD7-A689647F87C9}" destId="{9614B9E0-1CF2-4D1C-9EAF-C5A8A7DEEAB6}" srcOrd="3" destOrd="0" parTransId="{A2901431-297A-4537-BB70-A03CAE801E0D}" sibTransId="{2FBE9D52-F663-4B68-AC58-AF4F682508A1}"/>
    <dgm:cxn modelId="{7724B0E6-A720-49D1-A1EA-32B6828E7C18}" srcId="{6B6EB79F-F6D3-40B2-BAD7-A689647F87C9}" destId="{45772E6A-22AC-4103-B535-5209F482C3C5}" srcOrd="4" destOrd="0" parTransId="{B31A4BBA-4C2C-4DEA-9EF8-49931F28EC83}" sibTransId="{8BF7178F-E283-4B52-AC3B-CDF7ACE953AF}"/>
    <dgm:cxn modelId="{AC6B994B-1C4B-AB46-8D25-EEF5916F829C}" type="presParOf" srcId="{4BA53DA5-2974-44C3-B18E-252F27E1DC3F}" destId="{D6C605B8-5610-4BD9-91A9-D6841B030A2E}" srcOrd="0" destOrd="0" presId="urn:microsoft.com/office/officeart/2005/8/layout/process5"/>
    <dgm:cxn modelId="{BEA143F0-9F3C-BD44-9BF9-6589842C534E}" type="presParOf" srcId="{4BA53DA5-2974-44C3-B18E-252F27E1DC3F}" destId="{D42AE67C-B8B0-4DCF-8CD5-8591FD2AE8B2}" srcOrd="1" destOrd="0" presId="urn:microsoft.com/office/officeart/2005/8/layout/process5"/>
    <dgm:cxn modelId="{CE040E5E-09ED-454B-BC2C-AF765F899513}" type="presParOf" srcId="{D42AE67C-B8B0-4DCF-8CD5-8591FD2AE8B2}" destId="{67849822-4230-4F9C-94F0-7E378C920C18}" srcOrd="0" destOrd="0" presId="urn:microsoft.com/office/officeart/2005/8/layout/process5"/>
    <dgm:cxn modelId="{27E0DA13-A6E7-ED49-A9CD-BEB8EF1FD7D5}" type="presParOf" srcId="{4BA53DA5-2974-44C3-B18E-252F27E1DC3F}" destId="{9655F030-1F9A-48AE-A936-1B065CBAC7B1}" srcOrd="2" destOrd="0" presId="urn:microsoft.com/office/officeart/2005/8/layout/process5"/>
    <dgm:cxn modelId="{25D82DCD-DC5E-D94E-8B21-14C5098DF67F}" type="presParOf" srcId="{4BA53DA5-2974-44C3-B18E-252F27E1DC3F}" destId="{6892866F-28B0-487A-9460-E2CE16BA0172}" srcOrd="3" destOrd="0" presId="urn:microsoft.com/office/officeart/2005/8/layout/process5"/>
    <dgm:cxn modelId="{6F085205-C378-8844-9890-1D5B8718728F}" type="presParOf" srcId="{6892866F-28B0-487A-9460-E2CE16BA0172}" destId="{5B6467AF-EDB9-4FEF-9772-E7192DC7E422}" srcOrd="0" destOrd="0" presId="urn:microsoft.com/office/officeart/2005/8/layout/process5"/>
    <dgm:cxn modelId="{9B18A991-B840-534C-B999-4DB05D850382}" type="presParOf" srcId="{4BA53DA5-2974-44C3-B18E-252F27E1DC3F}" destId="{999BDA45-5676-4DAD-8623-13D1FD3BAFD7}" srcOrd="4" destOrd="0" presId="urn:microsoft.com/office/officeart/2005/8/layout/process5"/>
    <dgm:cxn modelId="{44B27B06-3432-264D-A10C-9BAE9FAA2BAD}" type="presParOf" srcId="{4BA53DA5-2974-44C3-B18E-252F27E1DC3F}" destId="{BE577414-DC77-46CF-B64B-57672C32CF01}" srcOrd="5" destOrd="0" presId="urn:microsoft.com/office/officeart/2005/8/layout/process5"/>
    <dgm:cxn modelId="{A68B80C1-DDAB-2046-ADFF-A1CCD6BC167A}" type="presParOf" srcId="{BE577414-DC77-46CF-B64B-57672C32CF01}" destId="{144DFF75-4966-43A6-8FF3-20160E627EAB}" srcOrd="0" destOrd="0" presId="urn:microsoft.com/office/officeart/2005/8/layout/process5"/>
    <dgm:cxn modelId="{3A88E546-0C43-0448-B0C2-2730EDB5C95B}" type="presParOf" srcId="{4BA53DA5-2974-44C3-B18E-252F27E1DC3F}" destId="{C6462FD8-4158-4AA2-95E3-7BA5F8DDE5F5}" srcOrd="6" destOrd="0" presId="urn:microsoft.com/office/officeart/2005/8/layout/process5"/>
    <dgm:cxn modelId="{15BDBB30-EB44-7D4A-8600-F185F7DA743C}" type="presParOf" srcId="{4BA53DA5-2974-44C3-B18E-252F27E1DC3F}" destId="{10FDF568-2F91-4726-84F4-26C3CE7A615E}" srcOrd="7" destOrd="0" presId="urn:microsoft.com/office/officeart/2005/8/layout/process5"/>
    <dgm:cxn modelId="{78BF955A-FB9B-DC45-8015-4FD0EE61C4FB}" type="presParOf" srcId="{10FDF568-2F91-4726-84F4-26C3CE7A615E}" destId="{BDF945EE-CA2E-4A14-BF6B-FBD43B7EE72A}" srcOrd="0" destOrd="0" presId="urn:microsoft.com/office/officeart/2005/8/layout/process5"/>
    <dgm:cxn modelId="{3E4F056F-7C08-8344-BC56-67CDA31049AC}" type="presParOf" srcId="{4BA53DA5-2974-44C3-B18E-252F27E1DC3F}" destId="{5F30D9F4-9945-4B63-B8FF-7699787F8A0A}"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9E01F-941D-4428-9297-DB89E7D81AF1}" type="doc">
      <dgm:prSet loTypeId="urn:microsoft.com/office/officeart/2005/8/layout/bProcess4" loCatId="process" qsTypeId="urn:microsoft.com/office/officeart/2005/8/quickstyle/simple2" qsCatId="simple" csTypeId="urn:microsoft.com/office/officeart/2005/8/colors/accent0_3" csCatId="mainScheme" phldr="1"/>
      <dgm:spPr/>
      <dgm:t>
        <a:bodyPr/>
        <a:lstStyle/>
        <a:p>
          <a:endParaRPr lang="fr-FR"/>
        </a:p>
      </dgm:t>
    </dgm:pt>
    <dgm:pt modelId="{47A70C74-5CA9-46EC-A132-B8761BD680B5}">
      <dgm:prSet phldrT="[Texte]"/>
      <dgm:spPr/>
      <dgm:t>
        <a:bodyPr/>
        <a:lstStyle/>
        <a:p>
          <a:r>
            <a:rPr lang="fr-FR" dirty="0"/>
            <a:t>Projet de réhabilitation en </a:t>
          </a:r>
          <a:r>
            <a:rPr lang="fr-FR" dirty="0" err="1"/>
            <a:t>Apprt</a:t>
          </a:r>
          <a:r>
            <a:rPr lang="fr-FR" dirty="0"/>
            <a:t> Relai</a:t>
          </a:r>
        </a:p>
      </dgm:t>
    </dgm:pt>
    <dgm:pt modelId="{77A14B6A-F771-4D5D-AF0C-803F2EC8961F}" type="parTrans" cxnId="{73EC0E11-1D83-4BD2-8C12-03E798B05D53}">
      <dgm:prSet/>
      <dgm:spPr/>
      <dgm:t>
        <a:bodyPr/>
        <a:lstStyle/>
        <a:p>
          <a:endParaRPr lang="fr-FR"/>
        </a:p>
      </dgm:t>
    </dgm:pt>
    <dgm:pt modelId="{C5F5E640-E009-4C66-A3D0-ABEF19619D17}" type="sibTrans" cxnId="{73EC0E11-1D83-4BD2-8C12-03E798B05D53}">
      <dgm:prSet/>
      <dgm:spPr/>
      <dgm:t>
        <a:bodyPr/>
        <a:lstStyle/>
        <a:p>
          <a:endParaRPr lang="fr-FR"/>
        </a:p>
      </dgm:t>
    </dgm:pt>
    <dgm:pt modelId="{43637058-C37A-4DEE-BCAC-E5289820B162}">
      <dgm:prSet phldrT="[Texte]"/>
      <dgm:spPr/>
      <dgm:t>
        <a:bodyPr/>
        <a:lstStyle/>
        <a:p>
          <a:r>
            <a:rPr lang="fr-FR" dirty="0"/>
            <a:t>Critères du Projet:</a:t>
          </a:r>
        </a:p>
        <a:p>
          <a:r>
            <a:rPr lang="fr-FR" dirty="0"/>
            <a:t>Contrat/Objectifs/Acteurs</a:t>
          </a:r>
        </a:p>
        <a:p>
          <a:r>
            <a:rPr lang="fr-FR" dirty="0"/>
            <a:t>Durée: 6mois</a:t>
          </a:r>
        </a:p>
        <a:p>
          <a:r>
            <a:rPr lang="fr-FR" dirty="0"/>
            <a:t>Délai évaluation: 3mois</a:t>
          </a:r>
        </a:p>
      </dgm:t>
    </dgm:pt>
    <dgm:pt modelId="{F3907765-C5D8-4DFC-8BF9-6D2B721AC189}" type="parTrans" cxnId="{54E17A3C-A28C-478C-BACC-6C6BB9AC359A}">
      <dgm:prSet/>
      <dgm:spPr/>
      <dgm:t>
        <a:bodyPr/>
        <a:lstStyle/>
        <a:p>
          <a:endParaRPr lang="fr-FR"/>
        </a:p>
      </dgm:t>
    </dgm:pt>
    <dgm:pt modelId="{E6F5CF91-A25E-47F8-8872-5B62E46536C9}" type="sibTrans" cxnId="{54E17A3C-A28C-478C-BACC-6C6BB9AC359A}">
      <dgm:prSet/>
      <dgm:spPr/>
      <dgm:t>
        <a:bodyPr/>
        <a:lstStyle/>
        <a:p>
          <a:endParaRPr lang="fr-FR"/>
        </a:p>
      </dgm:t>
    </dgm:pt>
    <dgm:pt modelId="{817896CD-4CA5-4997-A5F7-212D3D78407F}">
      <dgm:prSet phldrT="[Texte]"/>
      <dgm:spPr/>
      <dgm:t>
        <a:bodyPr/>
        <a:lstStyle/>
        <a:p>
          <a:r>
            <a:rPr lang="fr-FR" dirty="0"/>
            <a:t> Demande de Protection juridique: curatelle renforcée</a:t>
          </a:r>
        </a:p>
        <a:p>
          <a:r>
            <a:rPr lang="fr-FR" dirty="0"/>
            <a:t>MANDATAIRE JUDICIAIRE UDAF</a:t>
          </a:r>
        </a:p>
      </dgm:t>
    </dgm:pt>
    <dgm:pt modelId="{BF871796-1631-4D88-B516-AC825CCA0328}" type="parTrans" cxnId="{68BC2D53-66B0-4B20-8316-611BA4486C27}">
      <dgm:prSet/>
      <dgm:spPr/>
      <dgm:t>
        <a:bodyPr/>
        <a:lstStyle/>
        <a:p>
          <a:endParaRPr lang="fr-FR"/>
        </a:p>
      </dgm:t>
    </dgm:pt>
    <dgm:pt modelId="{4232F870-72F8-4DAE-8C8F-F10ED7BC3745}" type="sibTrans" cxnId="{68BC2D53-66B0-4B20-8316-611BA4486C27}">
      <dgm:prSet/>
      <dgm:spPr/>
      <dgm:t>
        <a:bodyPr/>
        <a:lstStyle/>
        <a:p>
          <a:endParaRPr lang="fr-FR"/>
        </a:p>
      </dgm:t>
    </dgm:pt>
    <dgm:pt modelId="{0DE7F193-E6DF-4873-A973-37503DD0B3F0}">
      <dgm:prSet phldrT="[Texte]"/>
      <dgm:spPr/>
      <dgm:t>
        <a:bodyPr/>
        <a:lstStyle/>
        <a:p>
          <a:r>
            <a:rPr lang="fr-FR" dirty="0"/>
            <a:t>Reconnaissance du handicap, Demande AAH et de RQTH</a:t>
          </a:r>
        </a:p>
        <a:p>
          <a:r>
            <a:rPr lang="fr-FR" dirty="0"/>
            <a:t>MDPH</a:t>
          </a:r>
        </a:p>
      </dgm:t>
    </dgm:pt>
    <dgm:pt modelId="{8E5E4C5B-7E98-45D2-B17B-F30212A8C6B9}" type="parTrans" cxnId="{B85FE356-AE91-4622-AF43-B4A71D1DDC4B}">
      <dgm:prSet/>
      <dgm:spPr/>
      <dgm:t>
        <a:bodyPr/>
        <a:lstStyle/>
        <a:p>
          <a:endParaRPr lang="fr-FR"/>
        </a:p>
      </dgm:t>
    </dgm:pt>
    <dgm:pt modelId="{6C0E563F-50B0-4D00-8379-1ADF276606AD}" type="sibTrans" cxnId="{B85FE356-AE91-4622-AF43-B4A71D1DDC4B}">
      <dgm:prSet/>
      <dgm:spPr/>
      <dgm:t>
        <a:bodyPr/>
        <a:lstStyle/>
        <a:p>
          <a:endParaRPr lang="fr-FR"/>
        </a:p>
      </dgm:t>
    </dgm:pt>
    <dgm:pt modelId="{12041ED5-C822-44A9-90A4-37B203F03BFF}">
      <dgm:prSet phldrT="[Texte]"/>
      <dgm:spPr/>
      <dgm:t>
        <a:bodyPr/>
        <a:lstStyle/>
        <a:p>
          <a:r>
            <a:rPr lang="fr-FR" dirty="0"/>
            <a:t>Travail adapté milieu protégé: Visite et Stage </a:t>
          </a:r>
        </a:p>
        <a:p>
          <a:r>
            <a:rPr lang="fr-FR" dirty="0"/>
            <a:t>ESAT ATELIER PONT NEUF</a:t>
          </a:r>
        </a:p>
      </dgm:t>
    </dgm:pt>
    <dgm:pt modelId="{81262C89-66E6-44CC-A7A9-B4DB12F192C2}" type="parTrans" cxnId="{15270CEC-2556-4FD2-B197-EEB78031A3EF}">
      <dgm:prSet/>
      <dgm:spPr/>
      <dgm:t>
        <a:bodyPr/>
        <a:lstStyle/>
        <a:p>
          <a:endParaRPr lang="fr-FR"/>
        </a:p>
      </dgm:t>
    </dgm:pt>
    <dgm:pt modelId="{E039F37C-B864-4B77-9BDC-2DA9AB8BE473}" type="sibTrans" cxnId="{15270CEC-2556-4FD2-B197-EEB78031A3EF}">
      <dgm:prSet/>
      <dgm:spPr/>
      <dgm:t>
        <a:bodyPr/>
        <a:lstStyle/>
        <a:p>
          <a:endParaRPr lang="fr-FR"/>
        </a:p>
      </dgm:t>
    </dgm:pt>
    <dgm:pt modelId="{68931259-5870-447E-8ABA-6DBC11327238}">
      <dgm:prSet phldrT="[Texte]"/>
      <dgm:spPr/>
      <dgm:t>
        <a:bodyPr/>
        <a:lstStyle/>
        <a:p>
          <a:r>
            <a:rPr lang="fr-FR" dirty="0"/>
            <a:t> Restauration des liens familiaux</a:t>
          </a:r>
        </a:p>
        <a:p>
          <a:r>
            <a:rPr lang="fr-FR" dirty="0"/>
            <a:t>FAMILLE</a:t>
          </a:r>
        </a:p>
      </dgm:t>
    </dgm:pt>
    <dgm:pt modelId="{30366196-6AC6-47CD-9B7B-2EF041F61411}" type="parTrans" cxnId="{4EB2DD77-6D25-4718-9903-E218146B2571}">
      <dgm:prSet/>
      <dgm:spPr/>
      <dgm:t>
        <a:bodyPr/>
        <a:lstStyle/>
        <a:p>
          <a:endParaRPr lang="fr-FR"/>
        </a:p>
      </dgm:t>
    </dgm:pt>
    <dgm:pt modelId="{1238A3AC-7ECF-49EA-AB52-48176F41414C}" type="sibTrans" cxnId="{4EB2DD77-6D25-4718-9903-E218146B2571}">
      <dgm:prSet/>
      <dgm:spPr/>
      <dgm:t>
        <a:bodyPr/>
        <a:lstStyle/>
        <a:p>
          <a:endParaRPr lang="fr-FR"/>
        </a:p>
      </dgm:t>
    </dgm:pt>
    <dgm:pt modelId="{0A480938-6FAC-4027-BB31-9A92291C6F3E}">
      <dgm:prSet phldrT="[Texte]"/>
      <dgm:spPr/>
      <dgm:t>
        <a:bodyPr/>
        <a:lstStyle/>
        <a:p>
          <a:r>
            <a:rPr lang="fr-FR" dirty="0"/>
            <a:t>Vie associative, Loisir</a:t>
          </a:r>
        </a:p>
        <a:p>
          <a:r>
            <a:rPr lang="fr-FR" dirty="0"/>
            <a:t> GEM, CASE A LIRE, HANDILOISIR</a:t>
          </a:r>
        </a:p>
      </dgm:t>
    </dgm:pt>
    <dgm:pt modelId="{85D661D9-6DCC-4D40-90F8-13D147FEC592}" type="parTrans" cxnId="{44335CCE-C70D-4D1A-A441-73CD5F35404B}">
      <dgm:prSet/>
      <dgm:spPr/>
      <dgm:t>
        <a:bodyPr/>
        <a:lstStyle/>
        <a:p>
          <a:endParaRPr lang="fr-FR"/>
        </a:p>
      </dgm:t>
    </dgm:pt>
    <dgm:pt modelId="{555B7C2D-7DBB-4094-95CB-842E77C200DC}" type="sibTrans" cxnId="{44335CCE-C70D-4D1A-A441-73CD5F35404B}">
      <dgm:prSet/>
      <dgm:spPr/>
      <dgm:t>
        <a:bodyPr/>
        <a:lstStyle/>
        <a:p>
          <a:endParaRPr lang="fr-FR"/>
        </a:p>
      </dgm:t>
    </dgm:pt>
    <dgm:pt modelId="{8EFA77B9-E3FE-4C8C-AA4A-1AC54E2533A0}">
      <dgm:prSet phldrT="[Texte]"/>
      <dgm:spPr/>
      <dgm:t>
        <a:bodyPr/>
        <a:lstStyle/>
        <a:p>
          <a:r>
            <a:rPr lang="fr-FR" dirty="0"/>
            <a:t>Continuité des soins spécialisés , et soins généraux</a:t>
          </a:r>
        </a:p>
        <a:p>
          <a:r>
            <a:rPr lang="fr-FR" dirty="0"/>
            <a:t>CMP /MEDECIN TRAITANT</a:t>
          </a:r>
        </a:p>
      </dgm:t>
    </dgm:pt>
    <dgm:pt modelId="{DAD818B6-F467-4BCB-BAE0-B1CB9C268489}" type="parTrans" cxnId="{1E77C6DD-A3B7-408B-A9F3-DEB0F6BE222F}">
      <dgm:prSet/>
      <dgm:spPr/>
      <dgm:t>
        <a:bodyPr/>
        <a:lstStyle/>
        <a:p>
          <a:endParaRPr lang="fr-FR"/>
        </a:p>
      </dgm:t>
    </dgm:pt>
    <dgm:pt modelId="{9D5B77BF-7C90-4AA2-832A-BFFF675EAF01}" type="sibTrans" cxnId="{1E77C6DD-A3B7-408B-A9F3-DEB0F6BE222F}">
      <dgm:prSet/>
      <dgm:spPr/>
      <dgm:t>
        <a:bodyPr/>
        <a:lstStyle/>
        <a:p>
          <a:endParaRPr lang="fr-FR"/>
        </a:p>
      </dgm:t>
    </dgm:pt>
    <dgm:pt modelId="{0FFDE475-DBF6-471B-907B-4C083BAE0C48}">
      <dgm:prSet phldrT="[Texte]"/>
      <dgm:spPr/>
      <dgm:t>
        <a:bodyPr/>
        <a:lstStyle/>
        <a:p>
          <a:r>
            <a:rPr lang="fr-FR" dirty="0"/>
            <a:t>Evaluation Orientation</a:t>
          </a:r>
        </a:p>
        <a:p>
          <a:r>
            <a:rPr lang="fr-FR" dirty="0"/>
            <a:t> Appart Individuel</a:t>
          </a:r>
        </a:p>
        <a:p>
          <a:endParaRPr lang="fr-FR" dirty="0"/>
        </a:p>
      </dgm:t>
    </dgm:pt>
    <dgm:pt modelId="{ADB22205-9B1A-45C5-AF54-DA3CB149A22D}" type="parTrans" cxnId="{8FF8B839-B369-479A-9FF5-2520AA864D0E}">
      <dgm:prSet/>
      <dgm:spPr/>
      <dgm:t>
        <a:bodyPr/>
        <a:lstStyle/>
        <a:p>
          <a:endParaRPr lang="fr-FR"/>
        </a:p>
      </dgm:t>
    </dgm:pt>
    <dgm:pt modelId="{6B06194F-9E1E-445E-AC95-B1D74A00B8C8}" type="sibTrans" cxnId="{8FF8B839-B369-479A-9FF5-2520AA864D0E}">
      <dgm:prSet/>
      <dgm:spPr/>
      <dgm:t>
        <a:bodyPr/>
        <a:lstStyle/>
        <a:p>
          <a:endParaRPr lang="fr-FR"/>
        </a:p>
      </dgm:t>
    </dgm:pt>
    <dgm:pt modelId="{4A290E57-C127-4F56-8071-8C1D37A6566E}" type="pres">
      <dgm:prSet presAssocID="{4689E01F-941D-4428-9297-DB89E7D81AF1}" presName="Name0" presStyleCnt="0">
        <dgm:presLayoutVars>
          <dgm:dir/>
          <dgm:resizeHandles/>
        </dgm:presLayoutVars>
      </dgm:prSet>
      <dgm:spPr/>
    </dgm:pt>
    <dgm:pt modelId="{8C259B0D-78CE-41D2-B006-01ABE1BB86A3}" type="pres">
      <dgm:prSet presAssocID="{47A70C74-5CA9-46EC-A132-B8761BD680B5}" presName="compNode" presStyleCnt="0"/>
      <dgm:spPr/>
    </dgm:pt>
    <dgm:pt modelId="{4EE72D66-89DC-404F-BEC3-398B2F0DDE6A}" type="pres">
      <dgm:prSet presAssocID="{47A70C74-5CA9-46EC-A132-B8761BD680B5}" presName="dummyConnPt" presStyleCnt="0"/>
      <dgm:spPr/>
    </dgm:pt>
    <dgm:pt modelId="{22810C42-BF55-49C5-B63B-8C3D79F76698}" type="pres">
      <dgm:prSet presAssocID="{47A70C74-5CA9-46EC-A132-B8761BD680B5}" presName="node" presStyleLbl="node1" presStyleIdx="0" presStyleCnt="9">
        <dgm:presLayoutVars>
          <dgm:bulletEnabled val="1"/>
        </dgm:presLayoutVars>
      </dgm:prSet>
      <dgm:spPr/>
    </dgm:pt>
    <dgm:pt modelId="{F47C1099-0CC8-4323-9DC9-4685B0E0840F}" type="pres">
      <dgm:prSet presAssocID="{C5F5E640-E009-4C66-A3D0-ABEF19619D17}" presName="sibTrans" presStyleLbl="bgSibTrans2D1" presStyleIdx="0" presStyleCnt="8"/>
      <dgm:spPr/>
    </dgm:pt>
    <dgm:pt modelId="{589C806E-41E7-4613-A883-618AD1A70155}" type="pres">
      <dgm:prSet presAssocID="{43637058-C37A-4DEE-BCAC-E5289820B162}" presName="compNode" presStyleCnt="0"/>
      <dgm:spPr/>
    </dgm:pt>
    <dgm:pt modelId="{04C454C0-4A56-460F-B8AD-DAD153AD559B}" type="pres">
      <dgm:prSet presAssocID="{43637058-C37A-4DEE-BCAC-E5289820B162}" presName="dummyConnPt" presStyleCnt="0"/>
      <dgm:spPr/>
    </dgm:pt>
    <dgm:pt modelId="{894A5350-9D1A-4B1B-8BE7-41D4B9B2931E}" type="pres">
      <dgm:prSet presAssocID="{43637058-C37A-4DEE-BCAC-E5289820B162}" presName="node" presStyleLbl="node1" presStyleIdx="1" presStyleCnt="9">
        <dgm:presLayoutVars>
          <dgm:bulletEnabled val="1"/>
        </dgm:presLayoutVars>
      </dgm:prSet>
      <dgm:spPr/>
    </dgm:pt>
    <dgm:pt modelId="{F2534922-78AB-4922-89AE-FC6A1FE24D54}" type="pres">
      <dgm:prSet presAssocID="{E6F5CF91-A25E-47F8-8872-5B62E46536C9}" presName="sibTrans" presStyleLbl="bgSibTrans2D1" presStyleIdx="1" presStyleCnt="8"/>
      <dgm:spPr/>
    </dgm:pt>
    <dgm:pt modelId="{9785F5F9-F609-4431-8A77-E7DFB61F3916}" type="pres">
      <dgm:prSet presAssocID="{817896CD-4CA5-4997-A5F7-212D3D78407F}" presName="compNode" presStyleCnt="0"/>
      <dgm:spPr/>
    </dgm:pt>
    <dgm:pt modelId="{462E38E8-FFDC-4A1B-B3DA-7CF526B5BA81}" type="pres">
      <dgm:prSet presAssocID="{817896CD-4CA5-4997-A5F7-212D3D78407F}" presName="dummyConnPt" presStyleCnt="0"/>
      <dgm:spPr/>
    </dgm:pt>
    <dgm:pt modelId="{04E35010-19D2-4088-8F1F-4AC4C25D39C9}" type="pres">
      <dgm:prSet presAssocID="{817896CD-4CA5-4997-A5F7-212D3D78407F}" presName="node" presStyleLbl="node1" presStyleIdx="2" presStyleCnt="9">
        <dgm:presLayoutVars>
          <dgm:bulletEnabled val="1"/>
        </dgm:presLayoutVars>
      </dgm:prSet>
      <dgm:spPr/>
    </dgm:pt>
    <dgm:pt modelId="{A519514C-BF9D-4AD1-B1F4-0BF96AFF1623}" type="pres">
      <dgm:prSet presAssocID="{4232F870-72F8-4DAE-8C8F-F10ED7BC3745}" presName="sibTrans" presStyleLbl="bgSibTrans2D1" presStyleIdx="2" presStyleCnt="8"/>
      <dgm:spPr/>
    </dgm:pt>
    <dgm:pt modelId="{993D4B6F-AA9E-4CFF-949F-70637C34D11F}" type="pres">
      <dgm:prSet presAssocID="{0DE7F193-E6DF-4873-A973-37503DD0B3F0}" presName="compNode" presStyleCnt="0"/>
      <dgm:spPr/>
    </dgm:pt>
    <dgm:pt modelId="{F8A63C44-789D-4916-8F9C-2AC8B59AF5B1}" type="pres">
      <dgm:prSet presAssocID="{0DE7F193-E6DF-4873-A973-37503DD0B3F0}" presName="dummyConnPt" presStyleCnt="0"/>
      <dgm:spPr/>
    </dgm:pt>
    <dgm:pt modelId="{1B860290-1A66-4867-AC52-5715E65FD4AA}" type="pres">
      <dgm:prSet presAssocID="{0DE7F193-E6DF-4873-A973-37503DD0B3F0}" presName="node" presStyleLbl="node1" presStyleIdx="3" presStyleCnt="9">
        <dgm:presLayoutVars>
          <dgm:bulletEnabled val="1"/>
        </dgm:presLayoutVars>
      </dgm:prSet>
      <dgm:spPr/>
    </dgm:pt>
    <dgm:pt modelId="{65922AC8-073F-4902-815D-A0B98F7F0112}" type="pres">
      <dgm:prSet presAssocID="{6C0E563F-50B0-4D00-8379-1ADF276606AD}" presName="sibTrans" presStyleLbl="bgSibTrans2D1" presStyleIdx="3" presStyleCnt="8"/>
      <dgm:spPr/>
    </dgm:pt>
    <dgm:pt modelId="{0F04A5E4-A2B9-48AF-A7EE-884DD6A2D6FC}" type="pres">
      <dgm:prSet presAssocID="{12041ED5-C822-44A9-90A4-37B203F03BFF}" presName="compNode" presStyleCnt="0"/>
      <dgm:spPr/>
    </dgm:pt>
    <dgm:pt modelId="{95C93481-F077-4629-92B9-14E28B38248D}" type="pres">
      <dgm:prSet presAssocID="{12041ED5-C822-44A9-90A4-37B203F03BFF}" presName="dummyConnPt" presStyleCnt="0"/>
      <dgm:spPr/>
    </dgm:pt>
    <dgm:pt modelId="{A66F1E54-816B-44D9-BC07-90CA457D15DA}" type="pres">
      <dgm:prSet presAssocID="{12041ED5-C822-44A9-90A4-37B203F03BFF}" presName="node" presStyleLbl="node1" presStyleIdx="4" presStyleCnt="9">
        <dgm:presLayoutVars>
          <dgm:bulletEnabled val="1"/>
        </dgm:presLayoutVars>
      </dgm:prSet>
      <dgm:spPr/>
    </dgm:pt>
    <dgm:pt modelId="{5D9F508F-3AE0-4556-A153-939DAAA6256F}" type="pres">
      <dgm:prSet presAssocID="{E039F37C-B864-4B77-9BDC-2DA9AB8BE473}" presName="sibTrans" presStyleLbl="bgSibTrans2D1" presStyleIdx="4" presStyleCnt="8"/>
      <dgm:spPr/>
    </dgm:pt>
    <dgm:pt modelId="{89CDDDDD-285E-4C9C-A9DD-21F699B4C268}" type="pres">
      <dgm:prSet presAssocID="{68931259-5870-447E-8ABA-6DBC11327238}" presName="compNode" presStyleCnt="0"/>
      <dgm:spPr/>
    </dgm:pt>
    <dgm:pt modelId="{3C374EFB-C735-4704-A6ED-89F2E13A1222}" type="pres">
      <dgm:prSet presAssocID="{68931259-5870-447E-8ABA-6DBC11327238}" presName="dummyConnPt" presStyleCnt="0"/>
      <dgm:spPr/>
    </dgm:pt>
    <dgm:pt modelId="{E49090EE-02D6-4E1F-9874-2ECBEAAF8611}" type="pres">
      <dgm:prSet presAssocID="{68931259-5870-447E-8ABA-6DBC11327238}" presName="node" presStyleLbl="node1" presStyleIdx="5" presStyleCnt="9">
        <dgm:presLayoutVars>
          <dgm:bulletEnabled val="1"/>
        </dgm:presLayoutVars>
      </dgm:prSet>
      <dgm:spPr/>
    </dgm:pt>
    <dgm:pt modelId="{01CB5DFF-4670-4926-B752-6027E8427B10}" type="pres">
      <dgm:prSet presAssocID="{1238A3AC-7ECF-49EA-AB52-48176F41414C}" presName="sibTrans" presStyleLbl="bgSibTrans2D1" presStyleIdx="5" presStyleCnt="8"/>
      <dgm:spPr/>
    </dgm:pt>
    <dgm:pt modelId="{C6332356-6477-45F9-B59D-BAB234FDA824}" type="pres">
      <dgm:prSet presAssocID="{0A480938-6FAC-4027-BB31-9A92291C6F3E}" presName="compNode" presStyleCnt="0"/>
      <dgm:spPr/>
    </dgm:pt>
    <dgm:pt modelId="{935895AF-1111-4C20-BB14-93475C844A7E}" type="pres">
      <dgm:prSet presAssocID="{0A480938-6FAC-4027-BB31-9A92291C6F3E}" presName="dummyConnPt" presStyleCnt="0"/>
      <dgm:spPr/>
    </dgm:pt>
    <dgm:pt modelId="{4056CA42-CDDB-4EC4-BBC4-19EA24BA61E2}" type="pres">
      <dgm:prSet presAssocID="{0A480938-6FAC-4027-BB31-9A92291C6F3E}" presName="node" presStyleLbl="node1" presStyleIdx="6" presStyleCnt="9">
        <dgm:presLayoutVars>
          <dgm:bulletEnabled val="1"/>
        </dgm:presLayoutVars>
      </dgm:prSet>
      <dgm:spPr/>
    </dgm:pt>
    <dgm:pt modelId="{45FF81EA-FA40-465F-808B-05B64F704F54}" type="pres">
      <dgm:prSet presAssocID="{555B7C2D-7DBB-4094-95CB-842E77C200DC}" presName="sibTrans" presStyleLbl="bgSibTrans2D1" presStyleIdx="6" presStyleCnt="8"/>
      <dgm:spPr/>
    </dgm:pt>
    <dgm:pt modelId="{C1012E1E-6C2C-46F3-8C14-B51E0E53E7C7}" type="pres">
      <dgm:prSet presAssocID="{8EFA77B9-E3FE-4C8C-AA4A-1AC54E2533A0}" presName="compNode" presStyleCnt="0"/>
      <dgm:spPr/>
    </dgm:pt>
    <dgm:pt modelId="{68E2AF4C-C9B4-4119-8EEC-0366D9601775}" type="pres">
      <dgm:prSet presAssocID="{8EFA77B9-E3FE-4C8C-AA4A-1AC54E2533A0}" presName="dummyConnPt" presStyleCnt="0"/>
      <dgm:spPr/>
    </dgm:pt>
    <dgm:pt modelId="{F88A04F3-5C80-43A6-8C8E-674B1DD18A6F}" type="pres">
      <dgm:prSet presAssocID="{8EFA77B9-E3FE-4C8C-AA4A-1AC54E2533A0}" presName="node" presStyleLbl="node1" presStyleIdx="7" presStyleCnt="9">
        <dgm:presLayoutVars>
          <dgm:bulletEnabled val="1"/>
        </dgm:presLayoutVars>
      </dgm:prSet>
      <dgm:spPr/>
    </dgm:pt>
    <dgm:pt modelId="{3D585323-33E8-49E5-B2DD-9BFDC4E649DA}" type="pres">
      <dgm:prSet presAssocID="{9D5B77BF-7C90-4AA2-832A-BFFF675EAF01}" presName="sibTrans" presStyleLbl="bgSibTrans2D1" presStyleIdx="7" presStyleCnt="8"/>
      <dgm:spPr/>
    </dgm:pt>
    <dgm:pt modelId="{98F45E3A-C6B8-4C17-909D-1B1A94E1A495}" type="pres">
      <dgm:prSet presAssocID="{0FFDE475-DBF6-471B-907B-4C083BAE0C48}" presName="compNode" presStyleCnt="0"/>
      <dgm:spPr/>
    </dgm:pt>
    <dgm:pt modelId="{B378EA7F-CC09-4D4B-B892-690E4C50B593}" type="pres">
      <dgm:prSet presAssocID="{0FFDE475-DBF6-471B-907B-4C083BAE0C48}" presName="dummyConnPt" presStyleCnt="0"/>
      <dgm:spPr/>
    </dgm:pt>
    <dgm:pt modelId="{D0A1D510-2405-4077-9992-B39EABC57AF5}" type="pres">
      <dgm:prSet presAssocID="{0FFDE475-DBF6-471B-907B-4C083BAE0C48}" presName="node" presStyleLbl="node1" presStyleIdx="8" presStyleCnt="9">
        <dgm:presLayoutVars>
          <dgm:bulletEnabled val="1"/>
        </dgm:presLayoutVars>
      </dgm:prSet>
      <dgm:spPr/>
    </dgm:pt>
  </dgm:ptLst>
  <dgm:cxnLst>
    <dgm:cxn modelId="{73EC0E11-1D83-4BD2-8C12-03E798B05D53}" srcId="{4689E01F-941D-4428-9297-DB89E7D81AF1}" destId="{47A70C74-5CA9-46EC-A132-B8761BD680B5}" srcOrd="0" destOrd="0" parTransId="{77A14B6A-F771-4D5D-AF0C-803F2EC8961F}" sibTransId="{C5F5E640-E009-4C66-A3D0-ABEF19619D17}"/>
    <dgm:cxn modelId="{9B877212-013B-1147-8AF8-FD5878988B74}" type="presOf" srcId="{0DE7F193-E6DF-4873-A973-37503DD0B3F0}" destId="{1B860290-1A66-4867-AC52-5715E65FD4AA}" srcOrd="0" destOrd="0" presId="urn:microsoft.com/office/officeart/2005/8/layout/bProcess4"/>
    <dgm:cxn modelId="{F889FA1D-BD62-F24A-A623-9D8420BC889E}" type="presOf" srcId="{1238A3AC-7ECF-49EA-AB52-48176F41414C}" destId="{01CB5DFF-4670-4926-B752-6027E8427B10}" srcOrd="0" destOrd="0" presId="urn:microsoft.com/office/officeart/2005/8/layout/bProcess4"/>
    <dgm:cxn modelId="{D3B45C24-6B51-B542-997A-1481523EF065}" type="presOf" srcId="{6C0E563F-50B0-4D00-8379-1ADF276606AD}" destId="{65922AC8-073F-4902-815D-A0B98F7F0112}" srcOrd="0" destOrd="0" presId="urn:microsoft.com/office/officeart/2005/8/layout/bProcess4"/>
    <dgm:cxn modelId="{8FF8B839-B369-479A-9FF5-2520AA864D0E}" srcId="{4689E01F-941D-4428-9297-DB89E7D81AF1}" destId="{0FFDE475-DBF6-471B-907B-4C083BAE0C48}" srcOrd="8" destOrd="0" parTransId="{ADB22205-9B1A-45C5-AF54-DA3CB149A22D}" sibTransId="{6B06194F-9E1E-445E-AC95-B1D74A00B8C8}"/>
    <dgm:cxn modelId="{B4DB503B-0340-D342-ADC4-63CE8BC17C5E}" type="presOf" srcId="{47A70C74-5CA9-46EC-A132-B8761BD680B5}" destId="{22810C42-BF55-49C5-B63B-8C3D79F76698}" srcOrd="0" destOrd="0" presId="urn:microsoft.com/office/officeart/2005/8/layout/bProcess4"/>
    <dgm:cxn modelId="{54E17A3C-A28C-478C-BACC-6C6BB9AC359A}" srcId="{4689E01F-941D-4428-9297-DB89E7D81AF1}" destId="{43637058-C37A-4DEE-BCAC-E5289820B162}" srcOrd="1" destOrd="0" parTransId="{F3907765-C5D8-4DFC-8BF9-6D2B721AC189}" sibTransId="{E6F5CF91-A25E-47F8-8872-5B62E46536C9}"/>
    <dgm:cxn modelId="{FC26B565-3D76-FA41-B996-1BBD2A3CCC72}" type="presOf" srcId="{0FFDE475-DBF6-471B-907B-4C083BAE0C48}" destId="{D0A1D510-2405-4077-9992-B39EABC57AF5}" srcOrd="0" destOrd="0" presId="urn:microsoft.com/office/officeart/2005/8/layout/bProcess4"/>
    <dgm:cxn modelId="{688E1B4A-B0B0-E547-BCC6-7FA97DF63F4B}" type="presOf" srcId="{C5F5E640-E009-4C66-A3D0-ABEF19619D17}" destId="{F47C1099-0CC8-4323-9DC9-4685B0E0840F}" srcOrd="0" destOrd="0" presId="urn:microsoft.com/office/officeart/2005/8/layout/bProcess4"/>
    <dgm:cxn modelId="{DB44224B-B99A-824D-9CEA-412405BDEDB8}" type="presOf" srcId="{43637058-C37A-4DEE-BCAC-E5289820B162}" destId="{894A5350-9D1A-4B1B-8BE7-41D4B9B2931E}" srcOrd="0" destOrd="0" presId="urn:microsoft.com/office/officeart/2005/8/layout/bProcess4"/>
    <dgm:cxn modelId="{68BC2D53-66B0-4B20-8316-611BA4486C27}" srcId="{4689E01F-941D-4428-9297-DB89E7D81AF1}" destId="{817896CD-4CA5-4997-A5F7-212D3D78407F}" srcOrd="2" destOrd="0" parTransId="{BF871796-1631-4D88-B516-AC825CCA0328}" sibTransId="{4232F870-72F8-4DAE-8C8F-F10ED7BC3745}"/>
    <dgm:cxn modelId="{9495FC73-818E-8644-8925-49D8B672C2A6}" type="presOf" srcId="{E039F37C-B864-4B77-9BDC-2DA9AB8BE473}" destId="{5D9F508F-3AE0-4556-A153-939DAAA6256F}" srcOrd="0" destOrd="0" presId="urn:microsoft.com/office/officeart/2005/8/layout/bProcess4"/>
    <dgm:cxn modelId="{B85FE356-AE91-4622-AF43-B4A71D1DDC4B}" srcId="{4689E01F-941D-4428-9297-DB89E7D81AF1}" destId="{0DE7F193-E6DF-4873-A973-37503DD0B3F0}" srcOrd="3" destOrd="0" parTransId="{8E5E4C5B-7E98-45D2-B17B-F30212A8C6B9}" sibTransId="{6C0E563F-50B0-4D00-8379-1ADF276606AD}"/>
    <dgm:cxn modelId="{4EB2DD77-6D25-4718-9903-E218146B2571}" srcId="{4689E01F-941D-4428-9297-DB89E7D81AF1}" destId="{68931259-5870-447E-8ABA-6DBC11327238}" srcOrd="5" destOrd="0" parTransId="{30366196-6AC6-47CD-9B7B-2EF041F61411}" sibTransId="{1238A3AC-7ECF-49EA-AB52-48176F41414C}"/>
    <dgm:cxn modelId="{52E7B27C-AA25-1A4D-9036-B0C8B02AA431}" type="presOf" srcId="{4232F870-72F8-4DAE-8C8F-F10ED7BC3745}" destId="{A519514C-BF9D-4AD1-B1F4-0BF96AFF1623}" srcOrd="0" destOrd="0" presId="urn:microsoft.com/office/officeart/2005/8/layout/bProcess4"/>
    <dgm:cxn modelId="{C02ACA8E-2F12-F546-BC32-15745243B867}" type="presOf" srcId="{E6F5CF91-A25E-47F8-8872-5B62E46536C9}" destId="{F2534922-78AB-4922-89AE-FC6A1FE24D54}" srcOrd="0" destOrd="0" presId="urn:microsoft.com/office/officeart/2005/8/layout/bProcess4"/>
    <dgm:cxn modelId="{D9417AAC-325A-0B48-991C-DBA745FFA01C}" type="presOf" srcId="{817896CD-4CA5-4997-A5F7-212D3D78407F}" destId="{04E35010-19D2-4088-8F1F-4AC4C25D39C9}" srcOrd="0" destOrd="0" presId="urn:microsoft.com/office/officeart/2005/8/layout/bProcess4"/>
    <dgm:cxn modelId="{822FD3BD-FAD6-2D44-8C4A-0BFBF77589E0}" type="presOf" srcId="{68931259-5870-447E-8ABA-6DBC11327238}" destId="{E49090EE-02D6-4E1F-9874-2ECBEAAF8611}" srcOrd="0" destOrd="0" presId="urn:microsoft.com/office/officeart/2005/8/layout/bProcess4"/>
    <dgm:cxn modelId="{A35282C2-3165-324E-AE45-E10EDFDBE39A}" type="presOf" srcId="{9D5B77BF-7C90-4AA2-832A-BFFF675EAF01}" destId="{3D585323-33E8-49E5-B2DD-9BFDC4E649DA}" srcOrd="0" destOrd="0" presId="urn:microsoft.com/office/officeart/2005/8/layout/bProcess4"/>
    <dgm:cxn modelId="{44335CCE-C70D-4D1A-A441-73CD5F35404B}" srcId="{4689E01F-941D-4428-9297-DB89E7D81AF1}" destId="{0A480938-6FAC-4027-BB31-9A92291C6F3E}" srcOrd="6" destOrd="0" parTransId="{85D661D9-6DCC-4D40-90F8-13D147FEC592}" sibTransId="{555B7C2D-7DBB-4094-95CB-842E77C200DC}"/>
    <dgm:cxn modelId="{A39BB9D8-EFEF-D444-BA8B-0950F33ADEB9}" type="presOf" srcId="{12041ED5-C822-44A9-90A4-37B203F03BFF}" destId="{A66F1E54-816B-44D9-BC07-90CA457D15DA}" srcOrd="0" destOrd="0" presId="urn:microsoft.com/office/officeart/2005/8/layout/bProcess4"/>
    <dgm:cxn modelId="{6317E5DC-78BB-1742-9790-E01D96E9BDCC}" type="presOf" srcId="{8EFA77B9-E3FE-4C8C-AA4A-1AC54E2533A0}" destId="{F88A04F3-5C80-43A6-8C8E-674B1DD18A6F}" srcOrd="0" destOrd="0" presId="urn:microsoft.com/office/officeart/2005/8/layout/bProcess4"/>
    <dgm:cxn modelId="{1E77C6DD-A3B7-408B-A9F3-DEB0F6BE222F}" srcId="{4689E01F-941D-4428-9297-DB89E7D81AF1}" destId="{8EFA77B9-E3FE-4C8C-AA4A-1AC54E2533A0}" srcOrd="7" destOrd="0" parTransId="{DAD818B6-F467-4BCB-BAE0-B1CB9C268489}" sibTransId="{9D5B77BF-7C90-4AA2-832A-BFFF675EAF01}"/>
    <dgm:cxn modelId="{B00922E8-0417-3048-AC9F-8A19726D2E0D}" type="presOf" srcId="{555B7C2D-7DBB-4094-95CB-842E77C200DC}" destId="{45FF81EA-FA40-465F-808B-05B64F704F54}" srcOrd="0" destOrd="0" presId="urn:microsoft.com/office/officeart/2005/8/layout/bProcess4"/>
    <dgm:cxn modelId="{15270CEC-2556-4FD2-B197-EEB78031A3EF}" srcId="{4689E01F-941D-4428-9297-DB89E7D81AF1}" destId="{12041ED5-C822-44A9-90A4-37B203F03BFF}" srcOrd="4" destOrd="0" parTransId="{81262C89-66E6-44CC-A7A9-B4DB12F192C2}" sibTransId="{E039F37C-B864-4B77-9BDC-2DA9AB8BE473}"/>
    <dgm:cxn modelId="{9FA30FF0-CBC9-6549-A3E0-D8E4ABCEC4E1}" type="presOf" srcId="{0A480938-6FAC-4027-BB31-9A92291C6F3E}" destId="{4056CA42-CDDB-4EC4-BBC4-19EA24BA61E2}" srcOrd="0" destOrd="0" presId="urn:microsoft.com/office/officeart/2005/8/layout/bProcess4"/>
    <dgm:cxn modelId="{9E981EFE-D6CB-BD43-AC2D-53B1499359EA}" type="presOf" srcId="{4689E01F-941D-4428-9297-DB89E7D81AF1}" destId="{4A290E57-C127-4F56-8071-8C1D37A6566E}" srcOrd="0" destOrd="0" presId="urn:microsoft.com/office/officeart/2005/8/layout/bProcess4"/>
    <dgm:cxn modelId="{D6CBB78E-D917-C24A-B8CB-A2C20C673631}" type="presParOf" srcId="{4A290E57-C127-4F56-8071-8C1D37A6566E}" destId="{8C259B0D-78CE-41D2-B006-01ABE1BB86A3}" srcOrd="0" destOrd="0" presId="urn:microsoft.com/office/officeart/2005/8/layout/bProcess4"/>
    <dgm:cxn modelId="{AD5D9D68-E704-8F47-B1AB-1D19ACF13FC9}" type="presParOf" srcId="{8C259B0D-78CE-41D2-B006-01ABE1BB86A3}" destId="{4EE72D66-89DC-404F-BEC3-398B2F0DDE6A}" srcOrd="0" destOrd="0" presId="urn:microsoft.com/office/officeart/2005/8/layout/bProcess4"/>
    <dgm:cxn modelId="{ADFCDE26-BAD6-1141-95C0-7E19FEF1D787}" type="presParOf" srcId="{8C259B0D-78CE-41D2-B006-01ABE1BB86A3}" destId="{22810C42-BF55-49C5-B63B-8C3D79F76698}" srcOrd="1" destOrd="0" presId="urn:microsoft.com/office/officeart/2005/8/layout/bProcess4"/>
    <dgm:cxn modelId="{0A18F463-E5B7-8D44-9E56-DC0ABE50AC9D}" type="presParOf" srcId="{4A290E57-C127-4F56-8071-8C1D37A6566E}" destId="{F47C1099-0CC8-4323-9DC9-4685B0E0840F}" srcOrd="1" destOrd="0" presId="urn:microsoft.com/office/officeart/2005/8/layout/bProcess4"/>
    <dgm:cxn modelId="{23BA2267-54BD-A040-B103-3ED26E513DA5}" type="presParOf" srcId="{4A290E57-C127-4F56-8071-8C1D37A6566E}" destId="{589C806E-41E7-4613-A883-618AD1A70155}" srcOrd="2" destOrd="0" presId="urn:microsoft.com/office/officeart/2005/8/layout/bProcess4"/>
    <dgm:cxn modelId="{B56108F5-DEEB-8F42-87D2-9801E3A271BB}" type="presParOf" srcId="{589C806E-41E7-4613-A883-618AD1A70155}" destId="{04C454C0-4A56-460F-B8AD-DAD153AD559B}" srcOrd="0" destOrd="0" presId="urn:microsoft.com/office/officeart/2005/8/layout/bProcess4"/>
    <dgm:cxn modelId="{E76D9B55-828C-3347-B851-E020E07CCA2A}" type="presParOf" srcId="{589C806E-41E7-4613-A883-618AD1A70155}" destId="{894A5350-9D1A-4B1B-8BE7-41D4B9B2931E}" srcOrd="1" destOrd="0" presId="urn:microsoft.com/office/officeart/2005/8/layout/bProcess4"/>
    <dgm:cxn modelId="{A7A77884-1F8D-3D4E-B7B9-5EBEC18950F0}" type="presParOf" srcId="{4A290E57-C127-4F56-8071-8C1D37A6566E}" destId="{F2534922-78AB-4922-89AE-FC6A1FE24D54}" srcOrd="3" destOrd="0" presId="urn:microsoft.com/office/officeart/2005/8/layout/bProcess4"/>
    <dgm:cxn modelId="{09C84E49-D680-D440-B742-79D787CECA16}" type="presParOf" srcId="{4A290E57-C127-4F56-8071-8C1D37A6566E}" destId="{9785F5F9-F609-4431-8A77-E7DFB61F3916}" srcOrd="4" destOrd="0" presId="urn:microsoft.com/office/officeart/2005/8/layout/bProcess4"/>
    <dgm:cxn modelId="{05FA6D25-F48A-4549-B57D-08BF9466D8FC}" type="presParOf" srcId="{9785F5F9-F609-4431-8A77-E7DFB61F3916}" destId="{462E38E8-FFDC-4A1B-B3DA-7CF526B5BA81}" srcOrd="0" destOrd="0" presId="urn:microsoft.com/office/officeart/2005/8/layout/bProcess4"/>
    <dgm:cxn modelId="{E5832FAA-76F6-6E41-BD3B-3F6388B3081B}" type="presParOf" srcId="{9785F5F9-F609-4431-8A77-E7DFB61F3916}" destId="{04E35010-19D2-4088-8F1F-4AC4C25D39C9}" srcOrd="1" destOrd="0" presId="urn:microsoft.com/office/officeart/2005/8/layout/bProcess4"/>
    <dgm:cxn modelId="{8A11C4F7-A6B1-EF41-8E76-37BB91B423B6}" type="presParOf" srcId="{4A290E57-C127-4F56-8071-8C1D37A6566E}" destId="{A519514C-BF9D-4AD1-B1F4-0BF96AFF1623}" srcOrd="5" destOrd="0" presId="urn:microsoft.com/office/officeart/2005/8/layout/bProcess4"/>
    <dgm:cxn modelId="{6E27A7F0-0B83-5B41-80E7-5656F3167D94}" type="presParOf" srcId="{4A290E57-C127-4F56-8071-8C1D37A6566E}" destId="{993D4B6F-AA9E-4CFF-949F-70637C34D11F}" srcOrd="6" destOrd="0" presId="urn:microsoft.com/office/officeart/2005/8/layout/bProcess4"/>
    <dgm:cxn modelId="{05897FB8-30E5-C341-A6DB-5A1FC1EDFFA3}" type="presParOf" srcId="{993D4B6F-AA9E-4CFF-949F-70637C34D11F}" destId="{F8A63C44-789D-4916-8F9C-2AC8B59AF5B1}" srcOrd="0" destOrd="0" presId="urn:microsoft.com/office/officeart/2005/8/layout/bProcess4"/>
    <dgm:cxn modelId="{E903051A-F132-B445-87C7-BC3B8D625574}" type="presParOf" srcId="{993D4B6F-AA9E-4CFF-949F-70637C34D11F}" destId="{1B860290-1A66-4867-AC52-5715E65FD4AA}" srcOrd="1" destOrd="0" presId="urn:microsoft.com/office/officeart/2005/8/layout/bProcess4"/>
    <dgm:cxn modelId="{8B0217BF-752D-684C-AD5B-5AD3033113C9}" type="presParOf" srcId="{4A290E57-C127-4F56-8071-8C1D37A6566E}" destId="{65922AC8-073F-4902-815D-A0B98F7F0112}" srcOrd="7" destOrd="0" presId="urn:microsoft.com/office/officeart/2005/8/layout/bProcess4"/>
    <dgm:cxn modelId="{82B38058-AA47-4149-9A75-96560C8D39AF}" type="presParOf" srcId="{4A290E57-C127-4F56-8071-8C1D37A6566E}" destId="{0F04A5E4-A2B9-48AF-A7EE-884DD6A2D6FC}" srcOrd="8" destOrd="0" presId="urn:microsoft.com/office/officeart/2005/8/layout/bProcess4"/>
    <dgm:cxn modelId="{DD80A990-E3E0-834E-8BA3-59D8F6C1C871}" type="presParOf" srcId="{0F04A5E4-A2B9-48AF-A7EE-884DD6A2D6FC}" destId="{95C93481-F077-4629-92B9-14E28B38248D}" srcOrd="0" destOrd="0" presId="urn:microsoft.com/office/officeart/2005/8/layout/bProcess4"/>
    <dgm:cxn modelId="{27E0CE45-A75D-8B46-8270-E5B593F99B33}" type="presParOf" srcId="{0F04A5E4-A2B9-48AF-A7EE-884DD6A2D6FC}" destId="{A66F1E54-816B-44D9-BC07-90CA457D15DA}" srcOrd="1" destOrd="0" presId="urn:microsoft.com/office/officeart/2005/8/layout/bProcess4"/>
    <dgm:cxn modelId="{A7D67FFE-4814-AA4F-8EF9-FE7036863B29}" type="presParOf" srcId="{4A290E57-C127-4F56-8071-8C1D37A6566E}" destId="{5D9F508F-3AE0-4556-A153-939DAAA6256F}" srcOrd="9" destOrd="0" presId="urn:microsoft.com/office/officeart/2005/8/layout/bProcess4"/>
    <dgm:cxn modelId="{E6951B5D-D319-C649-B92F-8733C1F18EA2}" type="presParOf" srcId="{4A290E57-C127-4F56-8071-8C1D37A6566E}" destId="{89CDDDDD-285E-4C9C-A9DD-21F699B4C268}" srcOrd="10" destOrd="0" presId="urn:microsoft.com/office/officeart/2005/8/layout/bProcess4"/>
    <dgm:cxn modelId="{70AFA1B8-43C6-CF4C-8A67-A0119AE1DA34}" type="presParOf" srcId="{89CDDDDD-285E-4C9C-A9DD-21F699B4C268}" destId="{3C374EFB-C735-4704-A6ED-89F2E13A1222}" srcOrd="0" destOrd="0" presId="urn:microsoft.com/office/officeart/2005/8/layout/bProcess4"/>
    <dgm:cxn modelId="{0DDB5D6B-CB1C-F74D-A0DA-3CA5E1B23C32}" type="presParOf" srcId="{89CDDDDD-285E-4C9C-A9DD-21F699B4C268}" destId="{E49090EE-02D6-4E1F-9874-2ECBEAAF8611}" srcOrd="1" destOrd="0" presId="urn:microsoft.com/office/officeart/2005/8/layout/bProcess4"/>
    <dgm:cxn modelId="{8369BE59-4338-104D-B69A-EA94EAF76EF7}" type="presParOf" srcId="{4A290E57-C127-4F56-8071-8C1D37A6566E}" destId="{01CB5DFF-4670-4926-B752-6027E8427B10}" srcOrd="11" destOrd="0" presId="urn:microsoft.com/office/officeart/2005/8/layout/bProcess4"/>
    <dgm:cxn modelId="{754DE80C-52ED-5443-A3D0-BE94EF83F091}" type="presParOf" srcId="{4A290E57-C127-4F56-8071-8C1D37A6566E}" destId="{C6332356-6477-45F9-B59D-BAB234FDA824}" srcOrd="12" destOrd="0" presId="urn:microsoft.com/office/officeart/2005/8/layout/bProcess4"/>
    <dgm:cxn modelId="{20A3BCB8-73CF-434B-ADBD-FDDEC82EF3F3}" type="presParOf" srcId="{C6332356-6477-45F9-B59D-BAB234FDA824}" destId="{935895AF-1111-4C20-BB14-93475C844A7E}" srcOrd="0" destOrd="0" presId="urn:microsoft.com/office/officeart/2005/8/layout/bProcess4"/>
    <dgm:cxn modelId="{91C89E3C-F0EC-1240-B52B-01438D9CF05B}" type="presParOf" srcId="{C6332356-6477-45F9-B59D-BAB234FDA824}" destId="{4056CA42-CDDB-4EC4-BBC4-19EA24BA61E2}" srcOrd="1" destOrd="0" presId="urn:microsoft.com/office/officeart/2005/8/layout/bProcess4"/>
    <dgm:cxn modelId="{909D0FDE-2346-6947-8D80-50022588EB1A}" type="presParOf" srcId="{4A290E57-C127-4F56-8071-8C1D37A6566E}" destId="{45FF81EA-FA40-465F-808B-05B64F704F54}" srcOrd="13" destOrd="0" presId="urn:microsoft.com/office/officeart/2005/8/layout/bProcess4"/>
    <dgm:cxn modelId="{A4A259B3-C2B5-BF49-89A6-00D4924D6533}" type="presParOf" srcId="{4A290E57-C127-4F56-8071-8C1D37A6566E}" destId="{C1012E1E-6C2C-46F3-8C14-B51E0E53E7C7}" srcOrd="14" destOrd="0" presId="urn:microsoft.com/office/officeart/2005/8/layout/bProcess4"/>
    <dgm:cxn modelId="{0D65C821-9987-654E-ADBA-DACC18241E53}" type="presParOf" srcId="{C1012E1E-6C2C-46F3-8C14-B51E0E53E7C7}" destId="{68E2AF4C-C9B4-4119-8EEC-0366D9601775}" srcOrd="0" destOrd="0" presId="urn:microsoft.com/office/officeart/2005/8/layout/bProcess4"/>
    <dgm:cxn modelId="{101EDCF7-12D2-6746-8B4E-CCBD644FDBCF}" type="presParOf" srcId="{C1012E1E-6C2C-46F3-8C14-B51E0E53E7C7}" destId="{F88A04F3-5C80-43A6-8C8E-674B1DD18A6F}" srcOrd="1" destOrd="0" presId="urn:microsoft.com/office/officeart/2005/8/layout/bProcess4"/>
    <dgm:cxn modelId="{CD7EE28F-F13F-9D49-AC0A-B062DB7DF432}" type="presParOf" srcId="{4A290E57-C127-4F56-8071-8C1D37A6566E}" destId="{3D585323-33E8-49E5-B2DD-9BFDC4E649DA}" srcOrd="15" destOrd="0" presId="urn:microsoft.com/office/officeart/2005/8/layout/bProcess4"/>
    <dgm:cxn modelId="{930D18F0-486D-1A41-ABB1-633A52B87619}" type="presParOf" srcId="{4A290E57-C127-4F56-8071-8C1D37A6566E}" destId="{98F45E3A-C6B8-4C17-909D-1B1A94E1A495}" srcOrd="16" destOrd="0" presId="urn:microsoft.com/office/officeart/2005/8/layout/bProcess4"/>
    <dgm:cxn modelId="{1B0E3754-CBBE-9645-8FC6-B53AACE317B5}" type="presParOf" srcId="{98F45E3A-C6B8-4C17-909D-1B1A94E1A495}" destId="{B378EA7F-CC09-4D4B-B892-690E4C50B593}" srcOrd="0" destOrd="0" presId="urn:microsoft.com/office/officeart/2005/8/layout/bProcess4"/>
    <dgm:cxn modelId="{5D5BF308-20C7-ED41-8F89-8024759E22B3}" type="presParOf" srcId="{98F45E3A-C6B8-4C17-909D-1B1A94E1A495}" destId="{D0A1D510-2405-4077-9992-B39EABC57AF5}"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605B8-5610-4BD9-91A9-D6841B030A2E}">
      <dsp:nvSpPr>
        <dsp:cNvPr id="0" name=""/>
        <dsp:cNvSpPr/>
      </dsp:nvSpPr>
      <dsp:spPr>
        <a:xfrm>
          <a:off x="8516" y="530616"/>
          <a:ext cx="2545368" cy="1527221"/>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Présentation par l'équipe demandeuse CMP ou Unité d'hospitalisation</a:t>
          </a:r>
        </a:p>
      </dsp:txBody>
      <dsp:txXfrm>
        <a:off x="53247" y="575347"/>
        <a:ext cx="2455906" cy="1437759"/>
      </dsp:txXfrm>
    </dsp:sp>
    <dsp:sp modelId="{D42AE67C-B8B0-4DCF-8CD5-8591FD2AE8B2}">
      <dsp:nvSpPr>
        <dsp:cNvPr id="0" name=""/>
        <dsp:cNvSpPr/>
      </dsp:nvSpPr>
      <dsp:spPr>
        <a:xfrm>
          <a:off x="2777876" y="978601"/>
          <a:ext cx="539618" cy="63125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a:off x="2777876" y="1104851"/>
        <a:ext cx="377733" cy="378751"/>
      </dsp:txXfrm>
    </dsp:sp>
    <dsp:sp modelId="{9655F030-1F9A-48AE-A936-1B065CBAC7B1}">
      <dsp:nvSpPr>
        <dsp:cNvPr id="0" name=""/>
        <dsp:cNvSpPr/>
      </dsp:nvSpPr>
      <dsp:spPr>
        <a:xfrm>
          <a:off x="3572031" y="530616"/>
          <a:ext cx="2545368" cy="1527221"/>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Evaluation globale (EAS) par l'équipe Urps</a:t>
          </a:r>
        </a:p>
        <a:p>
          <a:pPr marL="0" lvl="0" indent="0" algn="ctr" defTabSz="844550">
            <a:lnSpc>
              <a:spcPct val="90000"/>
            </a:lnSpc>
            <a:spcBef>
              <a:spcPct val="0"/>
            </a:spcBef>
            <a:spcAft>
              <a:spcPct val="35000"/>
            </a:spcAft>
            <a:buNone/>
          </a:pPr>
          <a:r>
            <a:rPr lang="fr-FR" sz="1900" kern="1200" dirty="0"/>
            <a:t>Recueil de données auprès des partenaires</a:t>
          </a:r>
        </a:p>
      </dsp:txBody>
      <dsp:txXfrm>
        <a:off x="3616762" y="575347"/>
        <a:ext cx="2455906" cy="1437759"/>
      </dsp:txXfrm>
    </dsp:sp>
    <dsp:sp modelId="{6892866F-28B0-487A-9460-E2CE16BA0172}">
      <dsp:nvSpPr>
        <dsp:cNvPr id="0" name=""/>
        <dsp:cNvSpPr/>
      </dsp:nvSpPr>
      <dsp:spPr>
        <a:xfrm>
          <a:off x="6341392" y="978601"/>
          <a:ext cx="539618" cy="63125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a:off x="6341392" y="1104851"/>
        <a:ext cx="377733" cy="378751"/>
      </dsp:txXfrm>
    </dsp:sp>
    <dsp:sp modelId="{999BDA45-5676-4DAD-8623-13D1FD3BAFD7}">
      <dsp:nvSpPr>
        <dsp:cNvPr id="0" name=""/>
        <dsp:cNvSpPr/>
      </dsp:nvSpPr>
      <dsp:spPr>
        <a:xfrm>
          <a:off x="7135547" y="530616"/>
          <a:ext cx="2545368" cy="1527221"/>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Décision d'admission </a:t>
          </a:r>
        </a:p>
      </dsp:txBody>
      <dsp:txXfrm>
        <a:off x="7180278" y="575347"/>
        <a:ext cx="2455906" cy="1437759"/>
      </dsp:txXfrm>
    </dsp:sp>
    <dsp:sp modelId="{BE577414-DC77-46CF-B64B-57672C32CF01}">
      <dsp:nvSpPr>
        <dsp:cNvPr id="0" name=""/>
        <dsp:cNvSpPr/>
      </dsp:nvSpPr>
      <dsp:spPr>
        <a:xfrm rot="5400000">
          <a:off x="8138422" y="2236013"/>
          <a:ext cx="539618" cy="63125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rot="-5400000">
        <a:off x="8218856" y="2281830"/>
        <a:ext cx="378751" cy="377733"/>
      </dsp:txXfrm>
    </dsp:sp>
    <dsp:sp modelId="{C6462FD8-4158-4AA2-95E3-7BA5F8DDE5F5}">
      <dsp:nvSpPr>
        <dsp:cNvPr id="0" name=""/>
        <dsp:cNvSpPr/>
      </dsp:nvSpPr>
      <dsp:spPr>
        <a:xfrm>
          <a:off x="7135547" y="3075985"/>
          <a:ext cx="2545368" cy="1527221"/>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Information -Recueil de l'Adhésion - Préparation de la personne</a:t>
          </a:r>
        </a:p>
      </dsp:txBody>
      <dsp:txXfrm>
        <a:off x="7180278" y="3120716"/>
        <a:ext cx="2455906" cy="1437759"/>
      </dsp:txXfrm>
    </dsp:sp>
    <dsp:sp modelId="{10FDF568-2F91-4726-84F4-26C3CE7A615E}">
      <dsp:nvSpPr>
        <dsp:cNvPr id="0" name=""/>
        <dsp:cNvSpPr/>
      </dsp:nvSpPr>
      <dsp:spPr>
        <a:xfrm rot="10800000">
          <a:off x="6371937" y="3523970"/>
          <a:ext cx="539618" cy="63125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rot="10800000">
        <a:off x="6533822" y="3650220"/>
        <a:ext cx="377733" cy="378751"/>
      </dsp:txXfrm>
    </dsp:sp>
    <dsp:sp modelId="{5F30D9F4-9945-4B63-B8FF-7699787F8A0A}">
      <dsp:nvSpPr>
        <dsp:cNvPr id="0" name=""/>
        <dsp:cNvSpPr/>
      </dsp:nvSpPr>
      <dsp:spPr>
        <a:xfrm>
          <a:off x="3572031" y="3075985"/>
          <a:ext cx="2545368" cy="1527221"/>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fr-FR" sz="1900" kern="1200" dirty="0"/>
            <a:t>Début du Projet de Réhabilitation en AFT     / logement individuel/ ou appartement relai</a:t>
          </a:r>
        </a:p>
      </dsp:txBody>
      <dsp:txXfrm>
        <a:off x="3616762" y="3120716"/>
        <a:ext cx="2455906" cy="14377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C1099-0CC8-4323-9DC9-4685B0E0840F}">
      <dsp:nvSpPr>
        <dsp:cNvPr id="0" name=""/>
        <dsp:cNvSpPr/>
      </dsp:nvSpPr>
      <dsp:spPr>
        <a:xfrm rot="5400000">
          <a:off x="-264153" y="1065461"/>
          <a:ext cx="1664239" cy="200856"/>
        </a:xfrm>
        <a:prstGeom prst="rect">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22810C42-BF55-49C5-B63B-8C3D79F76698}">
      <dsp:nvSpPr>
        <dsp:cNvPr id="0" name=""/>
        <dsp:cNvSpPr/>
      </dsp:nvSpPr>
      <dsp:spPr>
        <a:xfrm>
          <a:off x="116837" y="605"/>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Projet de réhabilitation en </a:t>
          </a:r>
          <a:r>
            <a:rPr lang="fr-FR" sz="1500" kern="1200" dirty="0" err="1"/>
            <a:t>Apprt</a:t>
          </a:r>
          <a:r>
            <a:rPr lang="fr-FR" sz="1500" kern="1200" dirty="0"/>
            <a:t> Relai</a:t>
          </a:r>
        </a:p>
      </dsp:txBody>
      <dsp:txXfrm>
        <a:off x="156056" y="39824"/>
        <a:ext cx="2153297" cy="1260603"/>
      </dsp:txXfrm>
    </dsp:sp>
    <dsp:sp modelId="{F2534922-78AB-4922-89AE-FC6A1FE24D54}">
      <dsp:nvSpPr>
        <dsp:cNvPr id="0" name=""/>
        <dsp:cNvSpPr/>
      </dsp:nvSpPr>
      <dsp:spPr>
        <a:xfrm rot="5400000">
          <a:off x="-264153" y="2739263"/>
          <a:ext cx="1664239" cy="200856"/>
        </a:xfrm>
        <a:prstGeom prst="rect">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894A5350-9D1A-4B1B-8BE7-41D4B9B2931E}">
      <dsp:nvSpPr>
        <dsp:cNvPr id="0" name=""/>
        <dsp:cNvSpPr/>
      </dsp:nvSpPr>
      <dsp:spPr>
        <a:xfrm>
          <a:off x="116837" y="1674407"/>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Critères du Projet:</a:t>
          </a:r>
        </a:p>
        <a:p>
          <a:pPr marL="0" lvl="0" indent="0" algn="ctr" defTabSz="666750">
            <a:lnSpc>
              <a:spcPct val="90000"/>
            </a:lnSpc>
            <a:spcBef>
              <a:spcPct val="0"/>
            </a:spcBef>
            <a:spcAft>
              <a:spcPct val="35000"/>
            </a:spcAft>
            <a:buNone/>
          </a:pPr>
          <a:r>
            <a:rPr lang="fr-FR" sz="1500" kern="1200" dirty="0"/>
            <a:t>Contrat/Objectifs/Acteurs</a:t>
          </a:r>
        </a:p>
        <a:p>
          <a:pPr marL="0" lvl="0" indent="0" algn="ctr" defTabSz="666750">
            <a:lnSpc>
              <a:spcPct val="90000"/>
            </a:lnSpc>
            <a:spcBef>
              <a:spcPct val="0"/>
            </a:spcBef>
            <a:spcAft>
              <a:spcPct val="35000"/>
            </a:spcAft>
            <a:buNone/>
          </a:pPr>
          <a:r>
            <a:rPr lang="fr-FR" sz="1500" kern="1200" dirty="0"/>
            <a:t>Durée: 6mois</a:t>
          </a:r>
        </a:p>
        <a:p>
          <a:pPr marL="0" lvl="0" indent="0" algn="ctr" defTabSz="666750">
            <a:lnSpc>
              <a:spcPct val="90000"/>
            </a:lnSpc>
            <a:spcBef>
              <a:spcPct val="0"/>
            </a:spcBef>
            <a:spcAft>
              <a:spcPct val="35000"/>
            </a:spcAft>
            <a:buNone/>
          </a:pPr>
          <a:r>
            <a:rPr lang="fr-FR" sz="1500" kern="1200" dirty="0"/>
            <a:t>Délai évaluation: 3mois</a:t>
          </a:r>
        </a:p>
      </dsp:txBody>
      <dsp:txXfrm>
        <a:off x="156056" y="1713626"/>
        <a:ext cx="2153297" cy="1260603"/>
      </dsp:txXfrm>
    </dsp:sp>
    <dsp:sp modelId="{A519514C-BF9D-4AD1-B1F4-0BF96AFF1623}">
      <dsp:nvSpPr>
        <dsp:cNvPr id="0" name=""/>
        <dsp:cNvSpPr/>
      </dsp:nvSpPr>
      <dsp:spPr>
        <a:xfrm>
          <a:off x="572747" y="3576163"/>
          <a:ext cx="2958646" cy="200856"/>
        </a:xfrm>
        <a:prstGeom prst="rect">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4E35010-19D2-4088-8F1F-4AC4C25D39C9}">
      <dsp:nvSpPr>
        <dsp:cNvPr id="0" name=""/>
        <dsp:cNvSpPr/>
      </dsp:nvSpPr>
      <dsp:spPr>
        <a:xfrm>
          <a:off x="116837" y="3348209"/>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 Demande de Protection juridique: curatelle renforcée</a:t>
          </a:r>
        </a:p>
        <a:p>
          <a:pPr marL="0" lvl="0" indent="0" algn="ctr" defTabSz="666750">
            <a:lnSpc>
              <a:spcPct val="90000"/>
            </a:lnSpc>
            <a:spcBef>
              <a:spcPct val="0"/>
            </a:spcBef>
            <a:spcAft>
              <a:spcPct val="35000"/>
            </a:spcAft>
            <a:buNone/>
          </a:pPr>
          <a:r>
            <a:rPr lang="fr-FR" sz="1500" kern="1200" dirty="0"/>
            <a:t>MANDATAIRE JUDICIAIRE UDAF</a:t>
          </a:r>
        </a:p>
      </dsp:txBody>
      <dsp:txXfrm>
        <a:off x="156056" y="3387428"/>
        <a:ext cx="2153297" cy="1260603"/>
      </dsp:txXfrm>
    </dsp:sp>
    <dsp:sp modelId="{65922AC8-073F-4902-815D-A0B98F7F0112}">
      <dsp:nvSpPr>
        <dsp:cNvPr id="0" name=""/>
        <dsp:cNvSpPr/>
      </dsp:nvSpPr>
      <dsp:spPr>
        <a:xfrm rot="16200000">
          <a:off x="2704055" y="2739263"/>
          <a:ext cx="1664239" cy="200856"/>
        </a:xfrm>
        <a:prstGeom prst="rect">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1B860290-1A66-4867-AC52-5715E65FD4AA}">
      <dsp:nvSpPr>
        <dsp:cNvPr id="0" name=""/>
        <dsp:cNvSpPr/>
      </dsp:nvSpPr>
      <dsp:spPr>
        <a:xfrm>
          <a:off x="3085046" y="3348209"/>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Reconnaissance du handicap, Demande AAH et de RQTH</a:t>
          </a:r>
        </a:p>
        <a:p>
          <a:pPr marL="0" lvl="0" indent="0" algn="ctr" defTabSz="666750">
            <a:lnSpc>
              <a:spcPct val="90000"/>
            </a:lnSpc>
            <a:spcBef>
              <a:spcPct val="0"/>
            </a:spcBef>
            <a:spcAft>
              <a:spcPct val="35000"/>
            </a:spcAft>
            <a:buNone/>
          </a:pPr>
          <a:r>
            <a:rPr lang="fr-FR" sz="1500" kern="1200" dirty="0"/>
            <a:t>MDPH</a:t>
          </a:r>
        </a:p>
      </dsp:txBody>
      <dsp:txXfrm>
        <a:off x="3124265" y="3387428"/>
        <a:ext cx="2153297" cy="1260603"/>
      </dsp:txXfrm>
    </dsp:sp>
    <dsp:sp modelId="{5D9F508F-3AE0-4556-A153-939DAAA6256F}">
      <dsp:nvSpPr>
        <dsp:cNvPr id="0" name=""/>
        <dsp:cNvSpPr/>
      </dsp:nvSpPr>
      <dsp:spPr>
        <a:xfrm rot="16200000">
          <a:off x="2704055" y="1065461"/>
          <a:ext cx="1664239" cy="200856"/>
        </a:xfrm>
        <a:prstGeom prst="rect">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A66F1E54-816B-44D9-BC07-90CA457D15DA}">
      <dsp:nvSpPr>
        <dsp:cNvPr id="0" name=""/>
        <dsp:cNvSpPr/>
      </dsp:nvSpPr>
      <dsp:spPr>
        <a:xfrm>
          <a:off x="3085046" y="1674407"/>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Travail adapté milieu protégé: Visite et Stage </a:t>
          </a:r>
        </a:p>
        <a:p>
          <a:pPr marL="0" lvl="0" indent="0" algn="ctr" defTabSz="666750">
            <a:lnSpc>
              <a:spcPct val="90000"/>
            </a:lnSpc>
            <a:spcBef>
              <a:spcPct val="0"/>
            </a:spcBef>
            <a:spcAft>
              <a:spcPct val="35000"/>
            </a:spcAft>
            <a:buNone/>
          </a:pPr>
          <a:r>
            <a:rPr lang="fr-FR" sz="1500" kern="1200" dirty="0"/>
            <a:t>ESAT ATELIER PONT NEUF</a:t>
          </a:r>
        </a:p>
      </dsp:txBody>
      <dsp:txXfrm>
        <a:off x="3124265" y="1713626"/>
        <a:ext cx="2153297" cy="1260603"/>
      </dsp:txXfrm>
    </dsp:sp>
    <dsp:sp modelId="{01CB5DFF-4670-4926-B752-6027E8427B10}">
      <dsp:nvSpPr>
        <dsp:cNvPr id="0" name=""/>
        <dsp:cNvSpPr/>
      </dsp:nvSpPr>
      <dsp:spPr>
        <a:xfrm>
          <a:off x="3540956" y="228560"/>
          <a:ext cx="2958646" cy="200856"/>
        </a:xfrm>
        <a:prstGeom prst="rect">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E49090EE-02D6-4E1F-9874-2ECBEAAF8611}">
      <dsp:nvSpPr>
        <dsp:cNvPr id="0" name=""/>
        <dsp:cNvSpPr/>
      </dsp:nvSpPr>
      <dsp:spPr>
        <a:xfrm>
          <a:off x="3085046" y="605"/>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 Restauration des liens familiaux</a:t>
          </a:r>
        </a:p>
        <a:p>
          <a:pPr marL="0" lvl="0" indent="0" algn="ctr" defTabSz="666750">
            <a:lnSpc>
              <a:spcPct val="90000"/>
            </a:lnSpc>
            <a:spcBef>
              <a:spcPct val="0"/>
            </a:spcBef>
            <a:spcAft>
              <a:spcPct val="35000"/>
            </a:spcAft>
            <a:buNone/>
          </a:pPr>
          <a:r>
            <a:rPr lang="fr-FR" sz="1500" kern="1200" dirty="0"/>
            <a:t>FAMILLE</a:t>
          </a:r>
        </a:p>
      </dsp:txBody>
      <dsp:txXfrm>
        <a:off x="3124265" y="39824"/>
        <a:ext cx="2153297" cy="1260603"/>
      </dsp:txXfrm>
    </dsp:sp>
    <dsp:sp modelId="{45FF81EA-FA40-465F-808B-05B64F704F54}">
      <dsp:nvSpPr>
        <dsp:cNvPr id="0" name=""/>
        <dsp:cNvSpPr/>
      </dsp:nvSpPr>
      <dsp:spPr>
        <a:xfrm rot="5400000">
          <a:off x="5672263" y="1065461"/>
          <a:ext cx="1664239" cy="200856"/>
        </a:xfrm>
        <a:prstGeom prst="rect">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056CA42-CDDB-4EC4-BBC4-19EA24BA61E2}">
      <dsp:nvSpPr>
        <dsp:cNvPr id="0" name=""/>
        <dsp:cNvSpPr/>
      </dsp:nvSpPr>
      <dsp:spPr>
        <a:xfrm>
          <a:off x="6053255" y="605"/>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Vie associative, Loisir</a:t>
          </a:r>
        </a:p>
        <a:p>
          <a:pPr marL="0" lvl="0" indent="0" algn="ctr" defTabSz="666750">
            <a:lnSpc>
              <a:spcPct val="90000"/>
            </a:lnSpc>
            <a:spcBef>
              <a:spcPct val="0"/>
            </a:spcBef>
            <a:spcAft>
              <a:spcPct val="35000"/>
            </a:spcAft>
            <a:buNone/>
          </a:pPr>
          <a:r>
            <a:rPr lang="fr-FR" sz="1500" kern="1200" dirty="0"/>
            <a:t> GEM, CASE A LIRE, HANDILOISIR</a:t>
          </a:r>
        </a:p>
      </dsp:txBody>
      <dsp:txXfrm>
        <a:off x="6092474" y="39824"/>
        <a:ext cx="2153297" cy="1260603"/>
      </dsp:txXfrm>
    </dsp:sp>
    <dsp:sp modelId="{3D585323-33E8-49E5-B2DD-9BFDC4E649DA}">
      <dsp:nvSpPr>
        <dsp:cNvPr id="0" name=""/>
        <dsp:cNvSpPr/>
      </dsp:nvSpPr>
      <dsp:spPr>
        <a:xfrm rot="5400000">
          <a:off x="5672263" y="2739263"/>
          <a:ext cx="1664239" cy="200856"/>
        </a:xfrm>
        <a:prstGeom prst="rect">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F88A04F3-5C80-43A6-8C8E-674B1DD18A6F}">
      <dsp:nvSpPr>
        <dsp:cNvPr id="0" name=""/>
        <dsp:cNvSpPr/>
      </dsp:nvSpPr>
      <dsp:spPr>
        <a:xfrm>
          <a:off x="6053255" y="1674407"/>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Continuité des soins spécialisés , et soins généraux</a:t>
          </a:r>
        </a:p>
        <a:p>
          <a:pPr marL="0" lvl="0" indent="0" algn="ctr" defTabSz="666750">
            <a:lnSpc>
              <a:spcPct val="90000"/>
            </a:lnSpc>
            <a:spcBef>
              <a:spcPct val="0"/>
            </a:spcBef>
            <a:spcAft>
              <a:spcPct val="35000"/>
            </a:spcAft>
            <a:buNone/>
          </a:pPr>
          <a:r>
            <a:rPr lang="fr-FR" sz="1500" kern="1200" dirty="0"/>
            <a:t>CMP /MEDECIN TRAITANT</a:t>
          </a:r>
        </a:p>
      </dsp:txBody>
      <dsp:txXfrm>
        <a:off x="6092474" y="1713626"/>
        <a:ext cx="2153297" cy="1260603"/>
      </dsp:txXfrm>
    </dsp:sp>
    <dsp:sp modelId="{D0A1D510-2405-4077-9992-B39EABC57AF5}">
      <dsp:nvSpPr>
        <dsp:cNvPr id="0" name=""/>
        <dsp:cNvSpPr/>
      </dsp:nvSpPr>
      <dsp:spPr>
        <a:xfrm>
          <a:off x="6053255" y="3348209"/>
          <a:ext cx="2231735" cy="1339041"/>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Evaluation Orientation</a:t>
          </a:r>
        </a:p>
        <a:p>
          <a:pPr marL="0" lvl="0" indent="0" algn="ctr" defTabSz="666750">
            <a:lnSpc>
              <a:spcPct val="90000"/>
            </a:lnSpc>
            <a:spcBef>
              <a:spcPct val="0"/>
            </a:spcBef>
            <a:spcAft>
              <a:spcPct val="35000"/>
            </a:spcAft>
            <a:buNone/>
          </a:pPr>
          <a:r>
            <a:rPr lang="fr-FR" sz="1500" kern="1200" dirty="0"/>
            <a:t> Appart Individuel</a:t>
          </a:r>
        </a:p>
        <a:p>
          <a:pPr marL="0" lvl="0" indent="0" algn="ctr" defTabSz="666750">
            <a:lnSpc>
              <a:spcPct val="90000"/>
            </a:lnSpc>
            <a:spcBef>
              <a:spcPct val="0"/>
            </a:spcBef>
            <a:spcAft>
              <a:spcPct val="35000"/>
            </a:spcAft>
            <a:buNone/>
          </a:pPr>
          <a:endParaRPr lang="fr-FR" sz="1500" kern="1200" dirty="0"/>
        </a:p>
      </dsp:txBody>
      <dsp:txXfrm>
        <a:off x="6092474" y="3387428"/>
        <a:ext cx="2153297" cy="1260603"/>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R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E3440-4E1B-4381-B95E-D2DF0346D6B2}" type="datetimeFigureOut">
              <a:rPr lang="fr-RE" smtClean="0"/>
              <a:t>13/03/2017</a:t>
            </a:fld>
            <a:endParaRPr lang="fr-R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R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R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R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DDCC7-D8F5-4B51-B8FF-A5A5A0BB5A04}" type="slidenum">
              <a:rPr lang="fr-RE" smtClean="0"/>
              <a:t>‹N°›</a:t>
            </a:fld>
            <a:endParaRPr lang="fr-RE"/>
          </a:p>
        </p:txBody>
      </p:sp>
    </p:spTree>
    <p:extLst>
      <p:ext uri="{BB962C8B-B14F-4D97-AF65-F5344CB8AC3E}">
        <p14:creationId xmlns:p14="http://schemas.microsoft.com/office/powerpoint/2010/main" val="3648233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Dispositif expérimentale généralisé</a:t>
            </a:r>
            <a:r>
              <a:rPr lang="fr-FR" baseline="0" dirty="0"/>
              <a:t> en France depuis 2017</a:t>
            </a:r>
            <a:endParaRPr lang="fr-FR" dirty="0"/>
          </a:p>
        </p:txBody>
      </p:sp>
      <p:sp>
        <p:nvSpPr>
          <p:cNvPr id="4" name="Espace réservé du numéro de diapositive 3"/>
          <p:cNvSpPr>
            <a:spLocks noGrp="1"/>
          </p:cNvSpPr>
          <p:nvPr>
            <p:ph type="sldNum" sz="quarter" idx="10"/>
          </p:nvPr>
        </p:nvSpPr>
        <p:spPr/>
        <p:txBody>
          <a:bodyPr/>
          <a:lstStyle/>
          <a:p>
            <a:fld id="{AF6EDF47-70D6-48F8-BB79-78FB8F989C0E}" type="slidenum">
              <a:rPr lang="fr-FR" smtClean="0"/>
              <a:pPr/>
              <a:t>18</a:t>
            </a:fld>
            <a:endParaRPr lang="fr-FR"/>
          </a:p>
        </p:txBody>
      </p:sp>
    </p:spTree>
    <p:extLst>
      <p:ext uri="{BB962C8B-B14F-4D97-AF65-F5344CB8AC3E}">
        <p14:creationId xmlns:p14="http://schemas.microsoft.com/office/powerpoint/2010/main" val="741383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F6EDF47-70D6-48F8-BB79-78FB8F989C0E}" type="slidenum">
              <a:rPr lang="fr-FR" smtClean="0"/>
              <a:pPr/>
              <a:t>36</a:t>
            </a:fld>
            <a:endParaRPr lang="fr-FR"/>
          </a:p>
        </p:txBody>
      </p:sp>
    </p:spTree>
    <p:extLst>
      <p:ext uri="{BB962C8B-B14F-4D97-AF65-F5344CB8AC3E}">
        <p14:creationId xmlns:p14="http://schemas.microsoft.com/office/powerpoint/2010/main" val="4104547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lvl1pPr algn="l">
              <a:defRPr/>
            </a:lvl1pPr>
          </a:lstStyle>
          <a:p>
            <a:fld id="{FD92261B-2ACF-45F6-A777-E15739079114}" type="datetimeFigureOut">
              <a:rPr lang="fr-RE" smtClean="0"/>
              <a:t>13/03/2017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F3B2B0DD-ED3B-4861-A73E-A8DFBC13238D}" type="slidenum">
              <a:rPr lang="fr-RE" smtClean="0"/>
              <a:t>‹N°›</a:t>
            </a:fld>
            <a:endParaRPr lang="fr-R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217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D92261B-2ACF-45F6-A777-E15739079114}" type="datetimeFigureOut">
              <a:rPr lang="fr-RE" smtClean="0"/>
              <a:t>13/03/2017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F3B2B0DD-ED3B-4861-A73E-A8DFBC13238D}" type="slidenum">
              <a:rPr lang="fr-RE" smtClean="0"/>
              <a:t>‹N°›</a:t>
            </a:fld>
            <a:endParaRPr lang="fr-RE"/>
          </a:p>
        </p:txBody>
      </p:sp>
    </p:spTree>
    <p:extLst>
      <p:ext uri="{BB962C8B-B14F-4D97-AF65-F5344CB8AC3E}">
        <p14:creationId xmlns:p14="http://schemas.microsoft.com/office/powerpoint/2010/main" val="3570069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fr-FR"/>
              <a:t>Modifiez le style du titre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D92261B-2ACF-45F6-A777-E15739079114}" type="datetimeFigureOut">
              <a:rPr lang="fr-RE" smtClean="0"/>
              <a:t>13/03/2017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F3B2B0DD-ED3B-4861-A73E-A8DFBC13238D}" type="slidenum">
              <a:rPr lang="fr-RE" smtClean="0"/>
              <a:t>‹N°›</a:t>
            </a:fld>
            <a:endParaRPr lang="fr-RE"/>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7629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D92261B-2ACF-45F6-A777-E15739079114}" type="datetimeFigureOut">
              <a:rPr lang="fr-RE" smtClean="0"/>
              <a:t>13/03/2017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F3B2B0DD-ED3B-4861-A73E-A8DFBC13238D}" type="slidenum">
              <a:rPr lang="fr-RE" smtClean="0"/>
              <a:t>‹N°›</a:t>
            </a:fld>
            <a:endParaRPr lang="fr-RE"/>
          </a:p>
        </p:txBody>
      </p:sp>
    </p:spTree>
    <p:extLst>
      <p:ext uri="{BB962C8B-B14F-4D97-AF65-F5344CB8AC3E}">
        <p14:creationId xmlns:p14="http://schemas.microsoft.com/office/powerpoint/2010/main" val="79805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fr-FR"/>
              <a:t>Modifiez le style du titre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FD92261B-2ACF-45F6-A777-E15739079114}" type="datetimeFigureOut">
              <a:rPr lang="fr-RE" smtClean="0"/>
              <a:t>13/03/2017</a:t>
            </a:fld>
            <a:endParaRPr lang="fr-RE"/>
          </a:p>
        </p:txBody>
      </p:sp>
      <p:sp>
        <p:nvSpPr>
          <p:cNvPr id="5" name="Footer Placeholder 4"/>
          <p:cNvSpPr>
            <a:spLocks noGrp="1"/>
          </p:cNvSpPr>
          <p:nvPr>
            <p:ph type="ftr" sz="quarter" idx="11"/>
          </p:nvPr>
        </p:nvSpPr>
        <p:spPr/>
        <p:txBody>
          <a:bodyPr/>
          <a:lstStyle/>
          <a:p>
            <a:endParaRPr lang="fr-RE"/>
          </a:p>
        </p:txBody>
      </p:sp>
      <p:sp>
        <p:nvSpPr>
          <p:cNvPr id="6" name="Slide Number Placeholder 5"/>
          <p:cNvSpPr>
            <a:spLocks noGrp="1"/>
          </p:cNvSpPr>
          <p:nvPr>
            <p:ph type="sldNum" sz="quarter" idx="12"/>
          </p:nvPr>
        </p:nvSpPr>
        <p:spPr/>
        <p:txBody>
          <a:bodyPr/>
          <a:lstStyle/>
          <a:p>
            <a:fld id="{F3B2B0DD-ED3B-4861-A73E-A8DFBC13238D}" type="slidenum">
              <a:rPr lang="fr-RE" smtClean="0"/>
              <a:t>‹N°›</a:t>
            </a:fld>
            <a:endParaRPr lang="fr-R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1537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fr-FR"/>
              <a:t>Modifiez le style du titre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D92261B-2ACF-45F6-A777-E15739079114}" type="datetimeFigureOut">
              <a:rPr lang="fr-RE" smtClean="0"/>
              <a:t>13/03/2017</a:t>
            </a:fld>
            <a:endParaRPr lang="fr-RE"/>
          </a:p>
        </p:txBody>
      </p:sp>
      <p:sp>
        <p:nvSpPr>
          <p:cNvPr id="6" name="Footer Placeholder 5"/>
          <p:cNvSpPr>
            <a:spLocks noGrp="1"/>
          </p:cNvSpPr>
          <p:nvPr>
            <p:ph type="ftr" sz="quarter" idx="11"/>
          </p:nvPr>
        </p:nvSpPr>
        <p:spPr/>
        <p:txBody>
          <a:bodyPr/>
          <a:lstStyle/>
          <a:p>
            <a:endParaRPr lang="fr-RE"/>
          </a:p>
        </p:txBody>
      </p:sp>
      <p:sp>
        <p:nvSpPr>
          <p:cNvPr id="7" name="Slide Number Placeholder 6"/>
          <p:cNvSpPr>
            <a:spLocks noGrp="1"/>
          </p:cNvSpPr>
          <p:nvPr>
            <p:ph type="sldNum" sz="quarter" idx="12"/>
          </p:nvPr>
        </p:nvSpPr>
        <p:spPr/>
        <p:txBody>
          <a:bodyPr/>
          <a:lstStyle/>
          <a:p>
            <a:fld id="{F3B2B0DD-ED3B-4861-A73E-A8DFBC13238D}" type="slidenum">
              <a:rPr lang="fr-RE" smtClean="0"/>
              <a:t>‹N°›</a:t>
            </a:fld>
            <a:endParaRPr lang="fr-RE"/>
          </a:p>
        </p:txBody>
      </p:sp>
    </p:spTree>
    <p:extLst>
      <p:ext uri="{BB962C8B-B14F-4D97-AF65-F5344CB8AC3E}">
        <p14:creationId xmlns:p14="http://schemas.microsoft.com/office/powerpoint/2010/main" val="3782056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102412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fr-FR"/>
              <a:t>Modifier les styles du texte du masque</a:t>
            </a:r>
          </a:p>
        </p:txBody>
      </p:sp>
      <p:sp>
        <p:nvSpPr>
          <p:cNvPr id="6" name="Content Placeholder 5"/>
          <p:cNvSpPr>
            <a:spLocks noGrp="1"/>
          </p:cNvSpPr>
          <p:nvPr>
            <p:ph sz="quarter" idx="4"/>
          </p:nvPr>
        </p:nvSpPr>
        <p:spPr>
          <a:xfrm>
            <a:off x="5990888" y="2967788"/>
            <a:ext cx="4754880" cy="33415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D92261B-2ACF-45F6-A777-E15739079114}" type="datetimeFigureOut">
              <a:rPr lang="fr-RE" smtClean="0"/>
              <a:t>13/03/2017</a:t>
            </a:fld>
            <a:endParaRPr lang="fr-RE"/>
          </a:p>
        </p:txBody>
      </p:sp>
      <p:sp>
        <p:nvSpPr>
          <p:cNvPr id="8" name="Footer Placeholder 7"/>
          <p:cNvSpPr>
            <a:spLocks noGrp="1"/>
          </p:cNvSpPr>
          <p:nvPr>
            <p:ph type="ftr" sz="quarter" idx="11"/>
          </p:nvPr>
        </p:nvSpPr>
        <p:spPr/>
        <p:txBody>
          <a:bodyPr/>
          <a:lstStyle/>
          <a:p>
            <a:endParaRPr lang="fr-RE"/>
          </a:p>
        </p:txBody>
      </p:sp>
      <p:sp>
        <p:nvSpPr>
          <p:cNvPr id="9" name="Slide Number Placeholder 8"/>
          <p:cNvSpPr>
            <a:spLocks noGrp="1"/>
          </p:cNvSpPr>
          <p:nvPr>
            <p:ph type="sldNum" sz="quarter" idx="12"/>
          </p:nvPr>
        </p:nvSpPr>
        <p:spPr/>
        <p:txBody>
          <a:bodyPr/>
          <a:lstStyle/>
          <a:p>
            <a:fld id="{F3B2B0DD-ED3B-4861-A73E-A8DFBC13238D}" type="slidenum">
              <a:rPr lang="fr-RE" smtClean="0"/>
              <a:t>‹N°›</a:t>
            </a:fld>
            <a:endParaRPr lang="fr-RE"/>
          </a:p>
        </p:txBody>
      </p:sp>
    </p:spTree>
    <p:extLst>
      <p:ext uri="{BB962C8B-B14F-4D97-AF65-F5344CB8AC3E}">
        <p14:creationId xmlns:p14="http://schemas.microsoft.com/office/powerpoint/2010/main" val="1354518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FD92261B-2ACF-45F6-A777-E15739079114}" type="datetimeFigureOut">
              <a:rPr lang="fr-RE" smtClean="0"/>
              <a:t>13/03/2017</a:t>
            </a:fld>
            <a:endParaRPr lang="fr-RE"/>
          </a:p>
        </p:txBody>
      </p:sp>
      <p:sp>
        <p:nvSpPr>
          <p:cNvPr id="4" name="Footer Placeholder 3"/>
          <p:cNvSpPr>
            <a:spLocks noGrp="1"/>
          </p:cNvSpPr>
          <p:nvPr>
            <p:ph type="ftr" sz="quarter" idx="11"/>
          </p:nvPr>
        </p:nvSpPr>
        <p:spPr/>
        <p:txBody>
          <a:bodyPr/>
          <a:lstStyle/>
          <a:p>
            <a:endParaRPr lang="fr-RE"/>
          </a:p>
        </p:txBody>
      </p:sp>
      <p:sp>
        <p:nvSpPr>
          <p:cNvPr id="5" name="Slide Number Placeholder 4"/>
          <p:cNvSpPr>
            <a:spLocks noGrp="1"/>
          </p:cNvSpPr>
          <p:nvPr>
            <p:ph type="sldNum" sz="quarter" idx="12"/>
          </p:nvPr>
        </p:nvSpPr>
        <p:spPr/>
        <p:txBody>
          <a:bodyPr/>
          <a:lstStyle/>
          <a:p>
            <a:fld id="{F3B2B0DD-ED3B-4861-A73E-A8DFBC13238D}" type="slidenum">
              <a:rPr lang="fr-RE" smtClean="0"/>
              <a:t>‹N°›</a:t>
            </a:fld>
            <a:endParaRPr lang="fr-RE"/>
          </a:p>
        </p:txBody>
      </p:sp>
    </p:spTree>
    <p:extLst>
      <p:ext uri="{BB962C8B-B14F-4D97-AF65-F5344CB8AC3E}">
        <p14:creationId xmlns:p14="http://schemas.microsoft.com/office/powerpoint/2010/main" val="271730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2261B-2ACF-45F6-A777-E15739079114}" type="datetimeFigureOut">
              <a:rPr lang="fr-RE" smtClean="0"/>
              <a:t>13/03/2017</a:t>
            </a:fld>
            <a:endParaRPr lang="fr-RE"/>
          </a:p>
        </p:txBody>
      </p:sp>
      <p:sp>
        <p:nvSpPr>
          <p:cNvPr id="3" name="Footer Placeholder 2"/>
          <p:cNvSpPr>
            <a:spLocks noGrp="1"/>
          </p:cNvSpPr>
          <p:nvPr>
            <p:ph type="ftr" sz="quarter" idx="11"/>
          </p:nvPr>
        </p:nvSpPr>
        <p:spPr/>
        <p:txBody>
          <a:bodyPr/>
          <a:lstStyle/>
          <a:p>
            <a:endParaRPr lang="fr-RE"/>
          </a:p>
        </p:txBody>
      </p:sp>
      <p:sp>
        <p:nvSpPr>
          <p:cNvPr id="4" name="Slide Number Placeholder 3"/>
          <p:cNvSpPr>
            <a:spLocks noGrp="1"/>
          </p:cNvSpPr>
          <p:nvPr>
            <p:ph type="sldNum" sz="quarter" idx="12"/>
          </p:nvPr>
        </p:nvSpPr>
        <p:spPr/>
        <p:txBody>
          <a:bodyPr/>
          <a:lstStyle/>
          <a:p>
            <a:fld id="{F3B2B0DD-ED3B-4861-A73E-A8DFBC13238D}" type="slidenum">
              <a:rPr lang="fr-RE" smtClean="0"/>
              <a:t>‹N°›</a:t>
            </a:fld>
            <a:endParaRPr lang="fr-RE"/>
          </a:p>
        </p:txBody>
      </p:sp>
    </p:spTree>
    <p:extLst>
      <p:ext uri="{BB962C8B-B14F-4D97-AF65-F5344CB8AC3E}">
        <p14:creationId xmlns:p14="http://schemas.microsoft.com/office/powerpoint/2010/main" val="1378830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fr-FR"/>
              <a:t>Modifiez le style du titre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D92261B-2ACF-45F6-A777-E15739079114}" type="datetimeFigureOut">
              <a:rPr lang="fr-RE" smtClean="0"/>
              <a:t>13/03/2017</a:t>
            </a:fld>
            <a:endParaRPr lang="fr-RE"/>
          </a:p>
        </p:txBody>
      </p:sp>
      <p:sp>
        <p:nvSpPr>
          <p:cNvPr id="6" name="Footer Placeholder 5"/>
          <p:cNvSpPr>
            <a:spLocks noGrp="1"/>
          </p:cNvSpPr>
          <p:nvPr>
            <p:ph type="ftr" sz="quarter" idx="11"/>
          </p:nvPr>
        </p:nvSpPr>
        <p:spPr/>
        <p:txBody>
          <a:bodyPr/>
          <a:lstStyle/>
          <a:p>
            <a:endParaRPr lang="fr-RE"/>
          </a:p>
        </p:txBody>
      </p:sp>
      <p:sp>
        <p:nvSpPr>
          <p:cNvPr id="7" name="Slide Number Placeholder 6"/>
          <p:cNvSpPr>
            <a:spLocks noGrp="1"/>
          </p:cNvSpPr>
          <p:nvPr>
            <p:ph type="sldNum" sz="quarter" idx="12"/>
          </p:nvPr>
        </p:nvSpPr>
        <p:spPr/>
        <p:txBody>
          <a:bodyPr/>
          <a:lstStyle/>
          <a:p>
            <a:fld id="{F3B2B0DD-ED3B-4861-A73E-A8DFBC13238D}" type="slidenum">
              <a:rPr lang="fr-RE" smtClean="0"/>
              <a:t>‹N°›</a:t>
            </a:fld>
            <a:endParaRPr lang="fr-RE"/>
          </a:p>
        </p:txBody>
      </p:sp>
    </p:spTree>
    <p:extLst>
      <p:ext uri="{BB962C8B-B14F-4D97-AF65-F5344CB8AC3E}">
        <p14:creationId xmlns:p14="http://schemas.microsoft.com/office/powerpoint/2010/main" val="3231870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FD92261B-2ACF-45F6-A777-E15739079114}" type="datetimeFigureOut">
              <a:rPr lang="fr-RE" smtClean="0"/>
              <a:t>13/03/2017</a:t>
            </a:fld>
            <a:endParaRPr lang="fr-RE"/>
          </a:p>
        </p:txBody>
      </p:sp>
      <p:sp>
        <p:nvSpPr>
          <p:cNvPr id="6" name="Footer Placeholder 5"/>
          <p:cNvSpPr>
            <a:spLocks noGrp="1"/>
          </p:cNvSpPr>
          <p:nvPr>
            <p:ph type="ftr" sz="quarter" idx="11"/>
          </p:nvPr>
        </p:nvSpPr>
        <p:spPr/>
        <p:txBody>
          <a:bodyPr/>
          <a:lstStyle/>
          <a:p>
            <a:endParaRPr lang="fr-RE"/>
          </a:p>
        </p:txBody>
      </p:sp>
      <p:sp>
        <p:nvSpPr>
          <p:cNvPr id="7" name="Slide Number Placeholder 6"/>
          <p:cNvSpPr>
            <a:spLocks noGrp="1"/>
          </p:cNvSpPr>
          <p:nvPr>
            <p:ph type="sldNum" sz="quarter" idx="12"/>
          </p:nvPr>
        </p:nvSpPr>
        <p:spPr/>
        <p:txBody>
          <a:bodyPr/>
          <a:lstStyle/>
          <a:p>
            <a:fld id="{F3B2B0DD-ED3B-4861-A73E-A8DFBC13238D}" type="slidenum">
              <a:rPr lang="fr-RE" smtClean="0"/>
              <a:t>‹N°›</a:t>
            </a:fld>
            <a:endParaRPr lang="fr-R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836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D92261B-2ACF-45F6-A777-E15739079114}" type="datetimeFigureOut">
              <a:rPr lang="fr-RE" smtClean="0"/>
              <a:t>13/03/2017</a:t>
            </a:fld>
            <a:endParaRPr lang="fr-R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fr-R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3B2B0DD-ED3B-4861-A73E-A8DFBC13238D}" type="slidenum">
              <a:rPr lang="fr-RE" smtClean="0"/>
              <a:t>‹N°›</a:t>
            </a:fld>
            <a:endParaRPr lang="fr-RE"/>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3804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7865" y="5143072"/>
            <a:ext cx="11990966" cy="1655762"/>
          </a:xfrm>
        </p:spPr>
        <p:txBody>
          <a:bodyPr>
            <a:normAutofit/>
          </a:bodyPr>
          <a:lstStyle/>
          <a:p>
            <a:r>
              <a:rPr lang="fr-FR" b="1" dirty="0" err="1">
                <a:solidFill>
                  <a:srgbClr val="FF0000"/>
                </a:solidFill>
              </a:rPr>
              <a:t>Cendrine</a:t>
            </a:r>
            <a:r>
              <a:rPr lang="fr-FR" b="1" dirty="0">
                <a:solidFill>
                  <a:srgbClr val="FF0000"/>
                </a:solidFill>
              </a:rPr>
              <a:t> LANDON Educatrice Spécialisée </a:t>
            </a:r>
            <a:r>
              <a:rPr lang="fr-FR" b="1" dirty="0">
                <a:solidFill>
                  <a:srgbClr val="FF0000"/>
                </a:solidFill>
                <a:sym typeface="Wingdings 2" panose="05020102010507070707" pitchFamily="18" charset="2"/>
              </a:rPr>
              <a:t> </a:t>
            </a:r>
            <a:r>
              <a:rPr lang="fr-FR" dirty="0">
                <a:solidFill>
                  <a:srgbClr val="FF0000"/>
                </a:solidFill>
              </a:rPr>
              <a:t>Service de Réhabilitation-  S2R- EPSMR </a:t>
            </a:r>
            <a:endParaRPr lang="fr-FR" b="1" dirty="0">
              <a:solidFill>
                <a:srgbClr val="FF0000"/>
              </a:solidFill>
            </a:endParaRPr>
          </a:p>
          <a:p>
            <a:r>
              <a:rPr lang="fr-FR" b="1" dirty="0">
                <a:solidFill>
                  <a:srgbClr val="FF0000"/>
                </a:solidFill>
              </a:rPr>
              <a:t>                        Laurence ANDA Infirmière </a:t>
            </a:r>
            <a:r>
              <a:rPr lang="fr-FR" b="1" dirty="0">
                <a:solidFill>
                  <a:srgbClr val="FF0000"/>
                </a:solidFill>
                <a:sym typeface="Wingdings 2" panose="05020102010507070707" pitchFamily="18" charset="2"/>
              </a:rPr>
              <a:t> </a:t>
            </a:r>
            <a:r>
              <a:rPr lang="fr-FR" dirty="0">
                <a:solidFill>
                  <a:srgbClr val="FF0000"/>
                </a:solidFill>
              </a:rPr>
              <a:t>Unité de Réhabilitation- URPS- CHU </a:t>
            </a:r>
          </a:p>
          <a:p>
            <a:endParaRPr lang="fr-FR" b="1" dirty="0">
              <a:solidFill>
                <a:srgbClr val="FF0000"/>
              </a:solidFill>
            </a:endParaRPr>
          </a:p>
          <a:p>
            <a:endParaRPr lang="fr-RE" dirty="0"/>
          </a:p>
        </p:txBody>
      </p:sp>
      <p:pic>
        <p:nvPicPr>
          <p:cNvPr id="5" name="Image 4"/>
          <p:cNvPicPr>
            <a:picLocks noChangeAspect="1"/>
          </p:cNvPicPr>
          <p:nvPr/>
        </p:nvPicPr>
        <p:blipFill>
          <a:blip r:embed="rId2"/>
          <a:stretch>
            <a:fillRect/>
          </a:stretch>
        </p:blipFill>
        <p:spPr>
          <a:xfrm>
            <a:off x="204537" y="6047153"/>
            <a:ext cx="4367463" cy="709713"/>
          </a:xfrm>
          <a:prstGeom prst="rect">
            <a:avLst/>
          </a:prstGeom>
        </p:spPr>
      </p:pic>
      <p:pic>
        <p:nvPicPr>
          <p:cNvPr id="6" name="Image 5"/>
          <p:cNvPicPr/>
          <p:nvPr/>
        </p:nvPicPr>
        <p:blipFill>
          <a:blip r:embed="rId3" cstate="print">
            <a:extLst>
              <a:ext uri="{28A0092B-C50C-407E-A947-70E740481C1C}">
                <a14:useLocalDpi xmlns:a14="http://schemas.microsoft.com/office/drawing/2010/main" val="0"/>
              </a:ext>
            </a:extLst>
          </a:blip>
          <a:stretch>
            <a:fillRect/>
          </a:stretch>
        </p:blipFill>
        <p:spPr>
          <a:xfrm>
            <a:off x="11126541" y="6047153"/>
            <a:ext cx="729615" cy="50482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7" name="Zone de texte 2"/>
          <p:cNvSpPr txBox="1">
            <a:spLocks noChangeArrowheads="1"/>
          </p:cNvSpPr>
          <p:nvPr/>
        </p:nvSpPr>
        <p:spPr bwMode="auto">
          <a:xfrm>
            <a:off x="11593266" y="5599478"/>
            <a:ext cx="476250" cy="37147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fr-FR" sz="1800" b="1">
                <a:ln w="9525" cap="flat" cmpd="sng" algn="ctr">
                  <a:solidFill>
                    <a:srgbClr val="FFFFFF"/>
                  </a:solidFill>
                  <a:prstDash val="solid"/>
                  <a:round/>
                </a:ln>
                <a:solidFill>
                  <a:srgbClr val="000000"/>
                </a:solidFill>
                <a:effectLst>
                  <a:outerShdw blurRad="12700" dist="38100" dir="2700000" algn="tl">
                    <a:schemeClr val="bg1">
                      <a:lumMod val="50000"/>
                    </a:schemeClr>
                  </a:outerShdw>
                </a:effectLst>
                <a:latin typeface="Calibri" panose="020F0502020204030204" pitchFamily="34" charset="0"/>
                <a:ea typeface="Calibri" panose="020F0502020204030204" pitchFamily="34" charset="0"/>
                <a:cs typeface="Times New Roman" panose="02020603050405020304" pitchFamily="18" charset="0"/>
              </a:rPr>
              <a:t>by</a:t>
            </a:r>
            <a:endParaRPr lang="fr-RE" sz="1100">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9" name="Groupe 8"/>
          <p:cNvGrpSpPr/>
          <p:nvPr/>
        </p:nvGrpSpPr>
        <p:grpSpPr>
          <a:xfrm>
            <a:off x="899905" y="818147"/>
            <a:ext cx="10111454" cy="3807250"/>
            <a:chOff x="834614" y="155867"/>
            <a:chExt cx="10111454" cy="3807250"/>
          </a:xfrm>
        </p:grpSpPr>
        <p:pic>
          <p:nvPicPr>
            <p:cNvPr id="4" name="Image 3"/>
            <p:cNvPicPr/>
            <p:nvPr/>
          </p:nvPicPr>
          <p:blipFill>
            <a:blip r:embed="rId4">
              <a:extLst>
                <a:ext uri="{28A0092B-C50C-407E-A947-70E740481C1C}">
                  <a14:useLocalDpi xmlns:a14="http://schemas.microsoft.com/office/drawing/2010/main" val="0"/>
                </a:ext>
              </a:extLst>
            </a:blip>
            <a:stretch>
              <a:fillRect/>
            </a:stretch>
          </p:blipFill>
          <p:spPr>
            <a:xfrm>
              <a:off x="834614" y="155867"/>
              <a:ext cx="10111454" cy="3807250"/>
            </a:xfrm>
            <a:prstGeom prst="rect">
              <a:avLst/>
            </a:prstGeom>
          </p:spPr>
        </p:pic>
        <p:sp>
          <p:nvSpPr>
            <p:cNvPr id="8" name="Rectangle 7"/>
            <p:cNvSpPr/>
            <p:nvPr/>
          </p:nvSpPr>
          <p:spPr>
            <a:xfrm>
              <a:off x="3741821" y="1382585"/>
              <a:ext cx="4752473" cy="237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RE"/>
            </a:p>
          </p:txBody>
        </p:sp>
      </p:grpSp>
      <p:sp>
        <p:nvSpPr>
          <p:cNvPr id="2" name="Titre 1"/>
          <p:cNvSpPr>
            <a:spLocks noGrp="1"/>
          </p:cNvSpPr>
          <p:nvPr>
            <p:ph type="ctrTitle"/>
          </p:nvPr>
        </p:nvSpPr>
        <p:spPr>
          <a:xfrm>
            <a:off x="1611348" y="2342429"/>
            <a:ext cx="9144000" cy="2387600"/>
          </a:xfrm>
        </p:spPr>
        <p:txBody>
          <a:bodyPr/>
          <a:lstStyle/>
          <a:p>
            <a:r>
              <a:rPr lang="fr-FR" dirty="0">
                <a:solidFill>
                  <a:schemeClr val="accent1">
                    <a:lumMod val="75000"/>
                  </a:schemeClr>
                </a:solidFill>
                <a:latin typeface="Eras Bold ITC" panose="020B0907030504020204" pitchFamily="34" charset="0"/>
              </a:rPr>
              <a:t>« Les outils de la Réhabilitation »</a:t>
            </a:r>
            <a:endParaRPr lang="fr-RE" dirty="0">
              <a:solidFill>
                <a:schemeClr val="accent1">
                  <a:lumMod val="75000"/>
                </a:schemeClr>
              </a:solidFill>
              <a:latin typeface="Eras Bold ITC" panose="020B0907030504020204" pitchFamily="34" charset="0"/>
            </a:endParaRPr>
          </a:p>
        </p:txBody>
      </p:sp>
    </p:spTree>
    <p:extLst>
      <p:ext uri="{BB962C8B-B14F-4D97-AF65-F5344CB8AC3E}">
        <p14:creationId xmlns:p14="http://schemas.microsoft.com/office/powerpoint/2010/main" val="767376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24128" y="2286000"/>
            <a:ext cx="7109219" cy="4023360"/>
          </a:xfrm>
        </p:spPr>
        <p:txBody>
          <a:bodyPr>
            <a:normAutofit fontScale="92500" lnSpcReduction="20000"/>
          </a:bodyPr>
          <a:lstStyle/>
          <a:p>
            <a:pPr>
              <a:buNone/>
              <a:defRPr/>
            </a:pPr>
            <a:r>
              <a:rPr lang="fr-FR" sz="2000" b="1" u="sng" dirty="0">
                <a:solidFill>
                  <a:schemeClr val="accent2">
                    <a:lumMod val="60000"/>
                    <a:lumOff val="40000"/>
                  </a:schemeClr>
                </a:solidFill>
              </a:rPr>
              <a:t>DESCRIPTION :</a:t>
            </a:r>
            <a:r>
              <a:rPr lang="fr-FR" sz="2000" b="1" dirty="0">
                <a:solidFill>
                  <a:schemeClr val="accent2">
                    <a:lumMod val="60000"/>
                    <a:lumOff val="40000"/>
                  </a:schemeClr>
                </a:solidFill>
              </a:rPr>
              <a:t> </a:t>
            </a:r>
          </a:p>
          <a:p>
            <a:pPr>
              <a:buNone/>
              <a:defRPr/>
            </a:pPr>
            <a:r>
              <a:rPr lang="fr-FR" sz="2000" dirty="0"/>
              <a:t>Chambre individuelle dans un appartement collectif permettant des mises en situation globales et d’une durée limitée.</a:t>
            </a:r>
          </a:p>
          <a:p>
            <a:pPr>
              <a:buNone/>
              <a:defRPr/>
            </a:pPr>
            <a:r>
              <a:rPr lang="fr-FR" sz="2000" dirty="0"/>
              <a:t> </a:t>
            </a:r>
          </a:p>
          <a:p>
            <a:pPr>
              <a:buNone/>
              <a:defRPr/>
            </a:pPr>
            <a:r>
              <a:rPr lang="fr-FR" sz="2000" b="1" u="sng" dirty="0">
                <a:solidFill>
                  <a:schemeClr val="accent2">
                    <a:lumMod val="60000"/>
                    <a:lumOff val="40000"/>
                  </a:schemeClr>
                </a:solidFill>
              </a:rPr>
              <a:t>OBJECTIFS : </a:t>
            </a:r>
            <a:endParaRPr lang="fr-FR" sz="2000" b="1" dirty="0">
              <a:solidFill>
                <a:schemeClr val="accent2">
                  <a:lumMod val="60000"/>
                  <a:lumOff val="40000"/>
                </a:schemeClr>
              </a:solidFill>
            </a:endParaRPr>
          </a:p>
          <a:p>
            <a:pPr marL="457200" indent="-457200">
              <a:buFont typeface="Wingdings" pitchFamily="2" charset="2"/>
              <a:buChar char="Ø"/>
              <a:defRPr/>
            </a:pPr>
            <a:r>
              <a:rPr lang="fr-FR" sz="2000" dirty="0"/>
              <a:t>Evaluation des habiletés dans la gestion de son quotidien</a:t>
            </a:r>
          </a:p>
          <a:p>
            <a:pPr marL="457200" indent="-457200">
              <a:buFont typeface="Wingdings" pitchFamily="2" charset="2"/>
              <a:buChar char="Ø"/>
              <a:defRPr/>
            </a:pPr>
            <a:r>
              <a:rPr lang="fr-FR" sz="2000" dirty="0"/>
              <a:t>Entraînement et perfectionnement des habiletés </a:t>
            </a:r>
          </a:p>
          <a:p>
            <a:pPr marL="457200" indent="-457200">
              <a:buFont typeface="Wingdings" pitchFamily="2" charset="2"/>
              <a:buChar char="Ø"/>
              <a:defRPr/>
            </a:pPr>
            <a:r>
              <a:rPr lang="fr-FR" sz="2000" dirty="0"/>
              <a:t>Identification des capacités et des difficultés par l’usager lui-même</a:t>
            </a:r>
          </a:p>
          <a:p>
            <a:pPr marL="457200" indent="-457200">
              <a:buFont typeface="Wingdings" pitchFamily="2" charset="2"/>
              <a:buChar char="Ø"/>
              <a:defRPr/>
            </a:pPr>
            <a:r>
              <a:rPr lang="fr-FR" sz="2000" dirty="0"/>
              <a:t>Evaluation des habiletés nécessaires à l’intégration d’un appartement à visée thérapeutique</a:t>
            </a:r>
          </a:p>
          <a:p>
            <a:pPr>
              <a:buNone/>
              <a:defRPr/>
            </a:pPr>
            <a:r>
              <a:rPr lang="fr-FR" sz="2000" dirty="0"/>
              <a:t> </a:t>
            </a:r>
          </a:p>
        </p:txBody>
      </p:sp>
      <p:sp>
        <p:nvSpPr>
          <p:cNvPr id="3" name="Titre 2"/>
          <p:cNvSpPr>
            <a:spLocks noGrp="1"/>
          </p:cNvSpPr>
          <p:nvPr>
            <p:ph type="title"/>
          </p:nvPr>
        </p:nvSpPr>
        <p:spPr/>
        <p:txBody>
          <a:bodyPr>
            <a:normAutofit/>
          </a:bodyPr>
          <a:lstStyle/>
          <a:p>
            <a:pPr>
              <a:defRPr/>
            </a:pPr>
            <a:r>
              <a:rPr lang="fr-FR" sz="4400" u="sng" dirty="0">
                <a:solidFill>
                  <a:srgbClr val="7030A0"/>
                </a:solidFill>
              </a:rPr>
              <a:t>2-Appartement« Séquentiel »</a:t>
            </a:r>
            <a:r>
              <a:rPr lang="fr-FR" sz="4800" u="sng" dirty="0">
                <a:solidFill>
                  <a:srgbClr val="7030A0"/>
                </a:solidFill>
              </a:rPr>
              <a:t> </a:t>
            </a:r>
          </a:p>
        </p:txBody>
      </p:sp>
      <p:pic>
        <p:nvPicPr>
          <p:cNvPr id="4" name="Image 3" descr="photo 2 caze.JPG"/>
          <p:cNvPicPr>
            <a:picLocks noChangeAspect="1"/>
          </p:cNvPicPr>
          <p:nvPr/>
        </p:nvPicPr>
        <p:blipFill>
          <a:blip r:embed="rId2" cstate="print"/>
          <a:stretch>
            <a:fillRect/>
          </a:stretch>
        </p:blipFill>
        <p:spPr>
          <a:xfrm>
            <a:off x="9014017" y="3258609"/>
            <a:ext cx="2406044" cy="2937654"/>
          </a:xfrm>
          <a:prstGeom prst="rect">
            <a:avLst/>
          </a:prstGeom>
          <a:scene3d>
            <a:camera prst="orthographicFront"/>
            <a:lightRig rig="threePt" dir="t"/>
          </a:scene3d>
          <a:sp3d contourW="69850">
            <a:contourClr>
              <a:schemeClr val="tx2"/>
            </a:contourClr>
          </a:sp3d>
        </p:spPr>
      </p:pic>
      <p:pic>
        <p:nvPicPr>
          <p:cNvPr id="5" name="Image 4"/>
          <p:cNvPicPr/>
          <p:nvPr/>
        </p:nvPicPr>
        <p:blipFill rotWithShape="1">
          <a:blip r:embed="rId3">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3">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1925337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re 17"/>
          <p:cNvSpPr>
            <a:spLocks noGrp="1"/>
          </p:cNvSpPr>
          <p:nvPr>
            <p:ph type="title"/>
          </p:nvPr>
        </p:nvSpPr>
        <p:spPr>
          <a:xfrm>
            <a:off x="0" y="896269"/>
            <a:ext cx="8229600" cy="1143000"/>
          </a:xfrm>
        </p:spPr>
        <p:txBody>
          <a:bodyPr>
            <a:normAutofit fontScale="90000"/>
          </a:bodyPr>
          <a:lstStyle/>
          <a:p>
            <a:pPr algn="ctr"/>
            <a:r>
              <a:rPr lang="fr-FR" sz="4400" u="sng" dirty="0">
                <a:solidFill>
                  <a:srgbClr val="7030A0"/>
                </a:solidFill>
              </a:rPr>
              <a:t>3/ APPARTEMENT TEMOIN « VIADUC »</a:t>
            </a:r>
            <a:br>
              <a:rPr lang="fr-FR" sz="4400" u="sng" dirty="0">
                <a:solidFill>
                  <a:srgbClr val="009A46"/>
                </a:solidFill>
              </a:rPr>
            </a:br>
            <a:endParaRPr lang="fr-FR" dirty="0"/>
          </a:p>
        </p:txBody>
      </p:sp>
      <p:sp>
        <p:nvSpPr>
          <p:cNvPr id="19" name="Espace réservé du contenu 18"/>
          <p:cNvSpPr>
            <a:spLocks noGrp="1"/>
          </p:cNvSpPr>
          <p:nvPr>
            <p:ph idx="1"/>
          </p:nvPr>
        </p:nvSpPr>
        <p:spPr>
          <a:xfrm>
            <a:off x="1138989" y="2564170"/>
            <a:ext cx="8229600" cy="5090944"/>
          </a:xfrm>
        </p:spPr>
        <p:txBody>
          <a:bodyPr>
            <a:normAutofit/>
          </a:bodyPr>
          <a:lstStyle/>
          <a:p>
            <a:pPr algn="just">
              <a:buNone/>
              <a:defRPr/>
            </a:pPr>
            <a:r>
              <a:rPr lang="fr-FR" b="1" u="sng" dirty="0">
                <a:solidFill>
                  <a:schemeClr val="accent2">
                    <a:lumMod val="60000"/>
                    <a:lumOff val="40000"/>
                  </a:schemeClr>
                </a:solidFill>
              </a:rPr>
              <a:t>DESCRIPTION </a:t>
            </a:r>
            <a:r>
              <a:rPr lang="fr-FR" b="1" u="sng" dirty="0">
                <a:solidFill>
                  <a:srgbClr val="FF0000"/>
                </a:solidFill>
              </a:rPr>
              <a:t>:</a:t>
            </a:r>
            <a:r>
              <a:rPr lang="fr-FR" b="1" dirty="0">
                <a:solidFill>
                  <a:srgbClr val="FF0000"/>
                </a:solidFill>
              </a:rPr>
              <a:t> </a:t>
            </a:r>
          </a:p>
          <a:p>
            <a:pPr algn="just">
              <a:buNone/>
              <a:defRPr/>
            </a:pPr>
            <a:r>
              <a:rPr lang="fr-FR" dirty="0"/>
              <a:t>Appartement permettant des mises en situation spécifiques et de courte durée</a:t>
            </a:r>
          </a:p>
          <a:p>
            <a:pPr algn="just">
              <a:defRPr/>
            </a:pPr>
            <a:endParaRPr lang="fr-FR" dirty="0"/>
          </a:p>
          <a:p>
            <a:pPr algn="just">
              <a:buNone/>
              <a:defRPr/>
            </a:pPr>
            <a:r>
              <a:rPr lang="fr-FR" b="1" u="sng" dirty="0">
                <a:solidFill>
                  <a:schemeClr val="accent2">
                    <a:lumMod val="60000"/>
                    <a:lumOff val="40000"/>
                  </a:schemeClr>
                </a:solidFill>
              </a:rPr>
              <a:t>OBJECTIFS :</a:t>
            </a:r>
            <a:endParaRPr lang="fr-FR" b="1" dirty="0">
              <a:solidFill>
                <a:schemeClr val="accent2">
                  <a:lumMod val="60000"/>
                  <a:lumOff val="40000"/>
                </a:schemeClr>
              </a:solidFill>
            </a:endParaRPr>
          </a:p>
          <a:p>
            <a:pPr marL="457200" indent="-457200" algn="just">
              <a:buFont typeface="Wingdings" pitchFamily="2" charset="2"/>
              <a:buChar char="Ø"/>
              <a:defRPr/>
            </a:pPr>
            <a:r>
              <a:rPr lang="fr-FR" dirty="0"/>
              <a:t>Observation et évaluation des habiletés en milieu écologique </a:t>
            </a:r>
          </a:p>
          <a:p>
            <a:pPr marL="457200" indent="-457200" algn="just">
              <a:buFont typeface="Wingdings" pitchFamily="2" charset="2"/>
              <a:buChar char="Ø"/>
              <a:defRPr/>
            </a:pPr>
            <a:r>
              <a:rPr lang="fr-FR" dirty="0"/>
              <a:t>Entraînement des habiletés pour renforcer l'autonomie dans les activités de la vie quotidienne selon des axes de travail : Alimentation, gestion de la santé , des imprévus et de son environnement immédiat </a:t>
            </a:r>
            <a:endParaRPr lang="fr-FR" sz="2400" dirty="0"/>
          </a:p>
          <a:p>
            <a:endParaRPr lang="fr-FR" dirty="0"/>
          </a:p>
        </p:txBody>
      </p:sp>
      <p:sp>
        <p:nvSpPr>
          <p:cNvPr id="21" name="ZoneTexte 20"/>
          <p:cNvSpPr txBox="1"/>
          <p:nvPr/>
        </p:nvSpPr>
        <p:spPr>
          <a:xfrm>
            <a:off x="4295800" y="3501009"/>
            <a:ext cx="8208912" cy="307777"/>
          </a:xfrm>
          <a:prstGeom prst="rect">
            <a:avLst/>
          </a:prstGeom>
          <a:noFill/>
        </p:spPr>
        <p:txBody>
          <a:bodyPr wrap="square" rtlCol="0">
            <a:spAutoFit/>
          </a:bodyPr>
          <a:lstStyle/>
          <a:p>
            <a:pPr algn="ctr">
              <a:defRPr/>
            </a:pPr>
            <a:endParaRPr lang="fr-FR" sz="1400" dirty="0">
              <a:solidFill>
                <a:srgbClr val="D13B49"/>
              </a:solidFill>
            </a:endParaRPr>
          </a:p>
        </p:txBody>
      </p:sp>
      <p:pic>
        <p:nvPicPr>
          <p:cNvPr id="5" name="Image 4"/>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837063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063552" y="2034371"/>
            <a:ext cx="8229600" cy="4525963"/>
          </a:xfrm>
        </p:spPr>
        <p:txBody>
          <a:bodyPr/>
          <a:lstStyle/>
          <a:p>
            <a:endParaRPr lang="fr-FR" dirty="0"/>
          </a:p>
          <a:p>
            <a:endParaRPr lang="fr-FR" dirty="0"/>
          </a:p>
          <a:p>
            <a:pPr marL="0" indent="0">
              <a:buNone/>
            </a:pPr>
            <a:r>
              <a:rPr lang="fr-FR" sz="4000" dirty="0"/>
              <a:t>Mise à disposition d’outils pour l’évaluation et les mises en situation des personnes accompagnées.</a:t>
            </a:r>
          </a:p>
          <a:p>
            <a:endParaRPr lang="fr-FR" dirty="0"/>
          </a:p>
        </p:txBody>
      </p:sp>
      <p:sp>
        <p:nvSpPr>
          <p:cNvPr id="2" name="Titre 1"/>
          <p:cNvSpPr>
            <a:spLocks noGrp="1"/>
          </p:cNvSpPr>
          <p:nvPr>
            <p:ph type="title"/>
          </p:nvPr>
        </p:nvSpPr>
        <p:spPr>
          <a:xfrm>
            <a:off x="2063552" y="836712"/>
            <a:ext cx="7239000" cy="1143000"/>
          </a:xfrm>
        </p:spPr>
        <p:txBody>
          <a:bodyPr>
            <a:normAutofit fontScale="90000"/>
          </a:bodyPr>
          <a:lstStyle/>
          <a:p>
            <a:br>
              <a:rPr lang="fr-FR" b="1" u="sng" dirty="0"/>
            </a:br>
            <a:r>
              <a:rPr lang="fr-FR" u="sng" dirty="0"/>
              <a:t>Partenariat : </a:t>
            </a:r>
            <a:br>
              <a:rPr lang="fr-FR" u="sng" dirty="0"/>
            </a:br>
            <a:r>
              <a:rPr lang="fr-FR" u="sng" dirty="0"/>
              <a:t>L’association </a:t>
            </a:r>
            <a:r>
              <a:rPr lang="fr-FR" b="1" u="sng" dirty="0"/>
              <a:t>« </a:t>
            </a:r>
            <a:r>
              <a:rPr lang="fr-FR" b="1" u="sng" dirty="0" err="1"/>
              <a:t>Allon</a:t>
            </a:r>
            <a:r>
              <a:rPr lang="fr-FR" b="1" u="sng" dirty="0"/>
              <a:t> </a:t>
            </a:r>
            <a:r>
              <a:rPr lang="fr-FR" b="1" u="sng" dirty="0" err="1"/>
              <a:t>Déor</a:t>
            </a:r>
            <a:r>
              <a:rPr lang="fr-FR" b="1" u="sng" dirty="0"/>
              <a:t> » </a:t>
            </a:r>
            <a:br>
              <a:rPr lang="fr-FR" dirty="0"/>
            </a:br>
            <a:endParaRPr lang="fr-FR" dirty="0"/>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050614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42865" y="2517466"/>
            <a:ext cx="9720073" cy="4023360"/>
          </a:xfrm>
        </p:spPr>
        <p:txBody>
          <a:bodyPr>
            <a:normAutofit fontScale="77500" lnSpcReduction="20000"/>
          </a:bodyPr>
          <a:lstStyle/>
          <a:p>
            <a:pPr algn="just">
              <a:defRPr/>
            </a:pPr>
            <a:r>
              <a:rPr lang="fr-FR" sz="2800" b="1" u="sng" dirty="0">
                <a:solidFill>
                  <a:schemeClr val="accent2">
                    <a:lumMod val="60000"/>
                    <a:lumOff val="40000"/>
                  </a:schemeClr>
                </a:solidFill>
              </a:rPr>
              <a:t>DESCRIPTION :</a:t>
            </a:r>
            <a:r>
              <a:rPr lang="fr-FR" sz="2800" b="1" dirty="0">
                <a:solidFill>
                  <a:schemeClr val="accent2">
                    <a:lumMod val="60000"/>
                    <a:lumOff val="40000"/>
                  </a:schemeClr>
                </a:solidFill>
              </a:rPr>
              <a:t> </a:t>
            </a:r>
          </a:p>
          <a:p>
            <a:pPr algn="just">
              <a:defRPr/>
            </a:pPr>
            <a:r>
              <a:rPr lang="fr-FR" sz="2800" dirty="0"/>
              <a:t>Dispositif d’accueil temporaire au domicile de professionnels formés et accompagnés pour favoriser l’autonomie des accueillis en lien avec le projet thérapeutique</a:t>
            </a:r>
          </a:p>
          <a:p>
            <a:pPr algn="just">
              <a:defRPr/>
            </a:pPr>
            <a:endParaRPr lang="fr-FR" sz="2800" dirty="0"/>
          </a:p>
          <a:p>
            <a:pPr algn="just">
              <a:defRPr/>
            </a:pPr>
            <a:r>
              <a:rPr lang="fr-FR" sz="2800" dirty="0"/>
              <a:t>Utilisation d’une grille d’observation spécifique créée par le S2R, la Grille d’Observation de l’Autonomie, la GOA</a:t>
            </a:r>
          </a:p>
          <a:p>
            <a:pPr algn="just">
              <a:defRPr/>
            </a:pPr>
            <a:endParaRPr lang="fr-FR" sz="3200" dirty="0">
              <a:solidFill>
                <a:schemeClr val="accent2">
                  <a:lumMod val="60000"/>
                  <a:lumOff val="40000"/>
                </a:schemeClr>
              </a:solidFill>
            </a:endParaRPr>
          </a:p>
          <a:p>
            <a:pPr algn="just">
              <a:defRPr/>
            </a:pPr>
            <a:r>
              <a:rPr lang="fr-FR" sz="2800" b="1" u="sng" dirty="0">
                <a:solidFill>
                  <a:schemeClr val="accent2">
                    <a:lumMod val="60000"/>
                    <a:lumOff val="40000"/>
                  </a:schemeClr>
                </a:solidFill>
              </a:rPr>
              <a:t>OBJECTIF :</a:t>
            </a:r>
          </a:p>
          <a:p>
            <a:pPr marL="457200" indent="-457200" algn="just">
              <a:buFont typeface="Wingdings" panose="05000000000000000000" pitchFamily="2" charset="2"/>
              <a:buChar char="Ø"/>
              <a:defRPr/>
            </a:pPr>
            <a:r>
              <a:rPr lang="fr-FR" sz="2800" dirty="0"/>
              <a:t>Evaluer et consolider les capacités d’autonomie de la personne dans un environnement non institutionnel</a:t>
            </a:r>
          </a:p>
          <a:p>
            <a:pPr algn="just">
              <a:defRPr/>
            </a:pPr>
            <a:endParaRPr lang="fr-FR" sz="3200" dirty="0">
              <a:solidFill>
                <a:srgbClr val="FF0000"/>
              </a:solidFill>
            </a:endParaRPr>
          </a:p>
          <a:p>
            <a:endParaRPr lang="fr-FR" dirty="0"/>
          </a:p>
        </p:txBody>
      </p:sp>
      <p:sp>
        <p:nvSpPr>
          <p:cNvPr id="4" name="Titre 1"/>
          <p:cNvSpPr>
            <a:spLocks noGrp="1"/>
          </p:cNvSpPr>
          <p:nvPr>
            <p:ph type="title"/>
          </p:nvPr>
        </p:nvSpPr>
        <p:spPr/>
        <p:txBody>
          <a:bodyPr>
            <a:normAutofit/>
          </a:bodyPr>
          <a:lstStyle/>
          <a:p>
            <a:r>
              <a:rPr lang="fr-FR" dirty="0">
                <a:solidFill>
                  <a:srgbClr val="7030A0"/>
                </a:solidFill>
              </a:rPr>
              <a:t>4-Accueil Familial </a:t>
            </a:r>
            <a:r>
              <a:rPr lang="fr-FR" dirty="0" err="1">
                <a:solidFill>
                  <a:srgbClr val="7030A0"/>
                </a:solidFill>
              </a:rPr>
              <a:t>Thérapeutique:AFT</a:t>
            </a:r>
            <a:endParaRPr lang="fr-FR" dirty="0">
              <a:solidFill>
                <a:srgbClr val="7030A0"/>
              </a:solidFill>
            </a:endParaRPr>
          </a:p>
        </p:txBody>
      </p:sp>
      <p:pic>
        <p:nvPicPr>
          <p:cNvPr id="5" name="Image 4"/>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334771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899905" y="818147"/>
            <a:ext cx="10111454" cy="3807250"/>
            <a:chOff x="834614" y="155867"/>
            <a:chExt cx="10111454" cy="3807250"/>
          </a:xfrm>
        </p:grpSpPr>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834614" y="155867"/>
              <a:ext cx="10111454" cy="3807250"/>
            </a:xfrm>
            <a:prstGeom prst="rect">
              <a:avLst/>
            </a:prstGeom>
          </p:spPr>
        </p:pic>
        <p:sp>
          <p:nvSpPr>
            <p:cNvPr id="5" name="Rectangle 4"/>
            <p:cNvSpPr/>
            <p:nvPr/>
          </p:nvSpPr>
          <p:spPr>
            <a:xfrm>
              <a:off x="3741821" y="1382585"/>
              <a:ext cx="4752473" cy="237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RE"/>
            </a:p>
          </p:txBody>
        </p:sp>
      </p:grpSp>
      <p:sp>
        <p:nvSpPr>
          <p:cNvPr id="2" name="Titre 1"/>
          <p:cNvSpPr>
            <a:spLocks noGrp="1"/>
          </p:cNvSpPr>
          <p:nvPr>
            <p:ph type="ctrTitle"/>
          </p:nvPr>
        </p:nvSpPr>
        <p:spPr>
          <a:xfrm>
            <a:off x="1624263" y="2953093"/>
            <a:ext cx="7772400" cy="1463040"/>
          </a:xfrm>
        </p:spPr>
        <p:txBody>
          <a:bodyPr/>
          <a:lstStyle/>
          <a:p>
            <a:r>
              <a:rPr lang="fr-FR" dirty="0"/>
              <a:t>LES ATELIERS DE GROUPE</a:t>
            </a:r>
          </a:p>
        </p:txBody>
      </p:sp>
    </p:spTree>
    <p:extLst>
      <p:ext uri="{BB962C8B-B14F-4D97-AF65-F5344CB8AC3E}">
        <p14:creationId xmlns:p14="http://schemas.microsoft.com/office/powerpoint/2010/main" val="2352372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pPr algn="just">
              <a:defRPr/>
            </a:pPr>
            <a:r>
              <a:rPr lang="fr-FR" sz="2800" b="1" u="sng" dirty="0">
                <a:solidFill>
                  <a:srgbClr val="D88948"/>
                </a:solidFill>
              </a:rPr>
              <a:t>DESCRIPTION :</a:t>
            </a:r>
            <a:r>
              <a:rPr lang="fr-FR" sz="2800" b="1" dirty="0">
                <a:solidFill>
                  <a:srgbClr val="D88948"/>
                </a:solidFill>
              </a:rPr>
              <a:t> </a:t>
            </a:r>
          </a:p>
          <a:p>
            <a:pPr algn="just">
              <a:buNone/>
              <a:defRPr/>
            </a:pPr>
            <a:r>
              <a:rPr lang="fr-FR" sz="2800" dirty="0"/>
              <a:t>Atelier thérapeutique en groupe permettant d’entraîner les aptitudes de résolution de problèmes et favorisant la mise en pratique des habiletés sociales</a:t>
            </a:r>
          </a:p>
          <a:p>
            <a:pPr algn="just">
              <a:defRPr/>
            </a:pPr>
            <a:endParaRPr lang="fr-FR" sz="2800" dirty="0"/>
          </a:p>
          <a:p>
            <a:pPr algn="just">
              <a:defRPr/>
            </a:pPr>
            <a:r>
              <a:rPr lang="fr-FR" sz="2800" b="1" u="sng" dirty="0">
                <a:solidFill>
                  <a:srgbClr val="D88948"/>
                </a:solidFill>
              </a:rPr>
              <a:t>OBJECTIFS :</a:t>
            </a:r>
            <a:endParaRPr lang="fr-FR" sz="2800" b="1" dirty="0">
              <a:solidFill>
                <a:srgbClr val="D88948"/>
              </a:solidFill>
            </a:endParaRPr>
          </a:p>
          <a:p>
            <a:pPr marL="457200" indent="-457200" algn="just">
              <a:buFont typeface="Wingdings" panose="05000000000000000000" pitchFamily="2" charset="2"/>
              <a:buChar char="Ø"/>
              <a:defRPr/>
            </a:pPr>
            <a:r>
              <a:rPr lang="fr-FR" sz="2800" dirty="0"/>
              <a:t>Amélioration des aptitudes à résoudre les problèmes interpersonnels</a:t>
            </a:r>
          </a:p>
          <a:p>
            <a:pPr marL="457200" indent="-457200" algn="just">
              <a:buFont typeface="Wingdings" panose="05000000000000000000" pitchFamily="2" charset="2"/>
              <a:buChar char="Ø"/>
              <a:defRPr/>
            </a:pPr>
            <a:r>
              <a:rPr lang="fr-FR" sz="2800" dirty="0"/>
              <a:t>Renforcement de la confiance en sa capacité à surmonter les problèmes de la vie courante</a:t>
            </a:r>
          </a:p>
          <a:p>
            <a:pPr algn="just">
              <a:defRPr/>
            </a:pPr>
            <a:endParaRPr lang="fr-FR" sz="2800" dirty="0"/>
          </a:p>
          <a:p>
            <a:endParaRPr lang="fr-FR" dirty="0"/>
          </a:p>
        </p:txBody>
      </p:sp>
      <p:sp>
        <p:nvSpPr>
          <p:cNvPr id="4" name="Titre 1"/>
          <p:cNvSpPr>
            <a:spLocks noGrp="1"/>
          </p:cNvSpPr>
          <p:nvPr>
            <p:ph type="title"/>
          </p:nvPr>
        </p:nvSpPr>
        <p:spPr>
          <a:xfrm>
            <a:off x="979403" y="890148"/>
            <a:ext cx="9720072" cy="1499616"/>
          </a:xfrm>
        </p:spPr>
        <p:txBody>
          <a:bodyPr>
            <a:normAutofit/>
          </a:bodyPr>
          <a:lstStyle/>
          <a:p>
            <a:r>
              <a:rPr lang="fr-FR" u="sng" dirty="0"/>
              <a:t>1/ RESOLUTION DE PROBLEMES</a:t>
            </a:r>
            <a:br>
              <a:rPr lang="fr-FR" u="sng" dirty="0"/>
            </a:br>
            <a:endParaRPr lang="fr-FR" u="sng" dirty="0"/>
          </a:p>
        </p:txBody>
      </p:sp>
      <p:pic>
        <p:nvPicPr>
          <p:cNvPr id="5" name="Image 4"/>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3401114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99937" y="1343490"/>
            <a:ext cx="7239000" cy="6195088"/>
          </a:xfrm>
        </p:spPr>
        <p:txBody>
          <a:bodyPr>
            <a:normAutofit/>
          </a:bodyPr>
          <a:lstStyle/>
          <a:p>
            <a:pPr>
              <a:buNone/>
            </a:pPr>
            <a:r>
              <a:rPr lang="fr-FR" b="1" u="sng" dirty="0"/>
              <a:t>SUPPORT</a:t>
            </a:r>
            <a:endParaRPr lang="fr-FR" dirty="0"/>
          </a:p>
          <a:p>
            <a:pPr>
              <a:buNone/>
            </a:pPr>
            <a:r>
              <a:rPr lang="fr-FR" dirty="0"/>
              <a:t>Utilisation de séquences vidéo illustrant des problèmes interpersonnels de la vie courante.</a:t>
            </a:r>
          </a:p>
          <a:p>
            <a:pPr>
              <a:buNone/>
            </a:pPr>
            <a:r>
              <a:rPr lang="fr-FR" dirty="0"/>
              <a:t>Implication des participants dans des  jeux  de rôle afin d'entraîner leurs habiletés sociales.</a:t>
            </a:r>
          </a:p>
          <a:p>
            <a:endParaRPr lang="fr-FR" dirty="0"/>
          </a:p>
          <a:p>
            <a:pPr>
              <a:buNone/>
            </a:pPr>
            <a:r>
              <a:rPr lang="fr-FR" b="1" u="sng" dirty="0"/>
              <a:t>PUBLIC CONCERNE</a:t>
            </a:r>
            <a:endParaRPr lang="fr-FR" dirty="0"/>
          </a:p>
          <a:p>
            <a:pPr>
              <a:buNone/>
            </a:pPr>
            <a:r>
              <a:rPr lang="fr-FR" dirty="0"/>
              <a:t>Ce dispositif de soins a été conçu  pour des personnes présentant des troubles du fonctionnement social.</a:t>
            </a:r>
          </a:p>
          <a:p>
            <a:pPr>
              <a:buNone/>
            </a:pPr>
            <a:r>
              <a:rPr lang="fr-FR" dirty="0"/>
              <a:t> La validation porte sur une population atteinte de schizophrénie ou porteuses d'un trouble schizo-affectif.</a:t>
            </a:r>
          </a:p>
          <a:p>
            <a:endParaRPr lang="fr-FR" dirty="0"/>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1464977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7" y="2286000"/>
            <a:ext cx="9359125" cy="4525963"/>
          </a:xfrm>
        </p:spPr>
        <p:txBody>
          <a:bodyPr>
            <a:normAutofit/>
          </a:bodyPr>
          <a:lstStyle/>
          <a:p>
            <a:r>
              <a:rPr lang="fr-FR" dirty="0"/>
              <a:t>Programme de psychoéducation pour toutes les personnes souffrant de schizophrénie, pour lesquelles le diagnostic a été clairement établi et annoncé au malade et ses proches.</a:t>
            </a:r>
          </a:p>
          <a:p>
            <a:pPr>
              <a:buNone/>
            </a:pPr>
            <a:r>
              <a:rPr lang="fr-FR" dirty="0">
                <a:solidFill>
                  <a:schemeClr val="accent1">
                    <a:lumMod val="75000"/>
                  </a:schemeClr>
                </a:solidFill>
              </a:rPr>
              <a:t>Pour Qui ?</a:t>
            </a:r>
          </a:p>
          <a:p>
            <a:pPr>
              <a:buNone/>
            </a:pPr>
            <a:r>
              <a:rPr lang="fr-FR" dirty="0"/>
              <a:t>Patients désireux:</a:t>
            </a:r>
          </a:p>
          <a:p>
            <a:pPr marL="0" indent="0">
              <a:buNone/>
            </a:pPr>
            <a:r>
              <a:rPr lang="fr-FR" dirty="0"/>
              <a:t> </a:t>
            </a:r>
            <a:r>
              <a:rPr lang="fr-FR" dirty="0">
                <a:sym typeface="Wingdings" panose="05000000000000000000" pitchFamily="2" charset="2"/>
              </a:rPr>
              <a:t></a:t>
            </a:r>
            <a:r>
              <a:rPr lang="fr-FR" dirty="0"/>
              <a:t>de développer ou de renforcer son autonomie,</a:t>
            </a:r>
          </a:p>
          <a:p>
            <a:pPr marL="0" indent="0">
              <a:buNone/>
            </a:pPr>
            <a:r>
              <a:rPr lang="fr-FR" dirty="0">
                <a:sym typeface="Wingdings" panose="05000000000000000000" pitchFamily="2" charset="2"/>
              </a:rPr>
              <a:t>  </a:t>
            </a:r>
            <a:r>
              <a:rPr lang="fr-FR" dirty="0"/>
              <a:t>de préparer sa sortie de l’hôpital,</a:t>
            </a:r>
          </a:p>
          <a:p>
            <a:pPr marL="0" indent="0">
              <a:buNone/>
            </a:pPr>
            <a:r>
              <a:rPr lang="fr-FR" dirty="0">
                <a:sym typeface="Wingdings" panose="05000000000000000000" pitchFamily="2" charset="2"/>
              </a:rPr>
              <a:t> </a:t>
            </a:r>
            <a:r>
              <a:rPr lang="fr-FR" dirty="0"/>
              <a:t>de résoudre des problèmes récurrents de la vie courante,</a:t>
            </a:r>
          </a:p>
          <a:p>
            <a:pPr marL="0" indent="0">
              <a:buNone/>
            </a:pPr>
            <a:r>
              <a:rPr lang="fr-FR" dirty="0">
                <a:sym typeface="Wingdings" panose="05000000000000000000" pitchFamily="2" charset="2"/>
              </a:rPr>
              <a:t>  </a:t>
            </a:r>
            <a:r>
              <a:rPr lang="fr-FR" dirty="0"/>
              <a:t>ou pour les personnes qui ont encore des difficultés à gérer les traitements…</a:t>
            </a:r>
          </a:p>
          <a:p>
            <a:endParaRPr lang="fr-FR" dirty="0"/>
          </a:p>
        </p:txBody>
      </p:sp>
      <p:sp>
        <p:nvSpPr>
          <p:cNvPr id="2" name="Titre 1"/>
          <p:cNvSpPr>
            <a:spLocks noGrp="1"/>
          </p:cNvSpPr>
          <p:nvPr>
            <p:ph type="title"/>
          </p:nvPr>
        </p:nvSpPr>
        <p:spPr>
          <a:xfrm>
            <a:off x="939907" y="238663"/>
            <a:ext cx="9720072" cy="1499616"/>
          </a:xfrm>
        </p:spPr>
        <p:txBody>
          <a:bodyPr>
            <a:normAutofit/>
          </a:bodyPr>
          <a:lstStyle/>
          <a:p>
            <a:br>
              <a:rPr lang="fr-FR" dirty="0"/>
            </a:br>
            <a:r>
              <a:rPr lang="fr-FR" u="sng" dirty="0"/>
              <a:t>2/ EDUCATION THERAPEUTIQUE DU PATIENT (ETP)</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857897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lgn="ctr">
              <a:defRPr/>
            </a:pPr>
            <a:endParaRPr lang="fr-FR" sz="2000" dirty="0">
              <a:solidFill>
                <a:schemeClr val="tx2">
                  <a:lumMod val="60000"/>
                  <a:lumOff val="40000"/>
                </a:schemeClr>
              </a:solidFill>
            </a:endParaRPr>
          </a:p>
          <a:p>
            <a:pPr algn="just">
              <a:buNone/>
              <a:defRPr/>
            </a:pPr>
            <a:r>
              <a:rPr lang="fr-FR" sz="2800" b="1" u="sng" dirty="0">
                <a:solidFill>
                  <a:srgbClr val="7D629E"/>
                </a:solidFill>
              </a:rPr>
              <a:t>DESCRIPTION :</a:t>
            </a:r>
            <a:r>
              <a:rPr lang="fr-FR" sz="2800" b="1" dirty="0">
                <a:solidFill>
                  <a:srgbClr val="7D629E"/>
                </a:solidFill>
              </a:rPr>
              <a:t> </a:t>
            </a:r>
          </a:p>
          <a:p>
            <a:pPr algn="just">
              <a:defRPr/>
            </a:pPr>
            <a:r>
              <a:rPr lang="fr-FR" sz="2800" dirty="0"/>
              <a:t>Séances de sport prescrites par le médecin généraliste et organisées par une structure associative</a:t>
            </a:r>
          </a:p>
          <a:p>
            <a:pPr algn="just">
              <a:defRPr/>
            </a:pPr>
            <a:endParaRPr lang="fr-FR" sz="2800" dirty="0"/>
          </a:p>
          <a:p>
            <a:pPr algn="just">
              <a:buNone/>
              <a:defRPr/>
            </a:pPr>
            <a:r>
              <a:rPr lang="fr-FR" sz="2800" b="1" u="sng" dirty="0">
                <a:solidFill>
                  <a:srgbClr val="7D629E"/>
                </a:solidFill>
              </a:rPr>
              <a:t>OBJECTIF :</a:t>
            </a:r>
            <a:endParaRPr lang="fr-FR" sz="2800" b="1" dirty="0">
              <a:solidFill>
                <a:srgbClr val="7D629E"/>
              </a:solidFill>
            </a:endParaRPr>
          </a:p>
          <a:p>
            <a:pPr marL="457200" indent="-457200" algn="just">
              <a:buFont typeface="Wingdings" panose="05000000000000000000" pitchFamily="2" charset="2"/>
              <a:buChar char="Ø"/>
              <a:defRPr/>
            </a:pPr>
            <a:r>
              <a:rPr lang="fr-FR" sz="2800" dirty="0"/>
              <a:t>Amélioration de la santé physique</a:t>
            </a:r>
          </a:p>
          <a:p>
            <a:pPr algn="just">
              <a:buNone/>
              <a:defRPr/>
            </a:pPr>
            <a:endParaRPr lang="fr-FR" sz="2800" dirty="0"/>
          </a:p>
        </p:txBody>
      </p:sp>
      <p:sp>
        <p:nvSpPr>
          <p:cNvPr id="3" name="Titre 2"/>
          <p:cNvSpPr>
            <a:spLocks noGrp="1"/>
          </p:cNvSpPr>
          <p:nvPr>
            <p:ph type="title"/>
          </p:nvPr>
        </p:nvSpPr>
        <p:spPr>
          <a:xfrm>
            <a:off x="934677" y="786384"/>
            <a:ext cx="9720072" cy="1499616"/>
          </a:xfrm>
        </p:spPr>
        <p:txBody>
          <a:bodyPr>
            <a:normAutofit/>
          </a:bodyPr>
          <a:lstStyle/>
          <a:p>
            <a:r>
              <a:rPr lang="fr-FR" sz="4400" u="sng" dirty="0">
                <a:solidFill>
                  <a:schemeClr val="bg1">
                    <a:lumMod val="50000"/>
                  </a:schemeClr>
                </a:solidFill>
              </a:rPr>
              <a:t>3/ SPORT SUR ORDONNANCE</a:t>
            </a:r>
            <a:br>
              <a:rPr lang="fr-FR" sz="4400" u="sng" dirty="0">
                <a:solidFill>
                  <a:srgbClr val="604A7B"/>
                </a:solidFill>
              </a:rPr>
            </a:br>
            <a:endParaRPr lang="fr-FR" dirty="0"/>
          </a:p>
        </p:txBody>
      </p:sp>
      <p:pic>
        <p:nvPicPr>
          <p:cNvPr id="4" name="Image 3"/>
          <p:cNvPicPr/>
          <p:nvPr/>
        </p:nvPicPr>
        <p:blipFill rotWithShape="1">
          <a:blip r:embed="rId3">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3">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1994450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buNone/>
            </a:pPr>
            <a:r>
              <a:rPr lang="fr-FR" dirty="0"/>
              <a:t>UN PROGRAMME PSYCHOEDUCATIF</a:t>
            </a:r>
          </a:p>
          <a:p>
            <a:pPr>
              <a:buNone/>
            </a:pPr>
            <a:endParaRPr lang="fr-FR" dirty="0"/>
          </a:p>
          <a:p>
            <a:r>
              <a:rPr lang="fr-FR" dirty="0"/>
              <a:t>Programme de </a:t>
            </a:r>
            <a:r>
              <a:rPr lang="fr-FR" b="1" dirty="0"/>
              <a:t>formation</a:t>
            </a:r>
            <a:r>
              <a:rPr lang="fr-FR" dirty="0"/>
              <a:t> et d’</a:t>
            </a:r>
            <a:r>
              <a:rPr lang="fr-FR" b="1" dirty="0"/>
              <a:t>information </a:t>
            </a:r>
            <a:r>
              <a:rPr lang="fr-FR" dirty="0"/>
              <a:t>destiné aux familles de personnes souffrant de schizophrénie</a:t>
            </a:r>
          </a:p>
          <a:p>
            <a:pPr>
              <a:buNone/>
            </a:pPr>
            <a:r>
              <a:rPr lang="fr-FR" b="1" u="sng" dirty="0">
                <a:solidFill>
                  <a:schemeClr val="accent3">
                    <a:lumMod val="75000"/>
                  </a:schemeClr>
                </a:solidFill>
              </a:rPr>
              <a:t>Objectifs: </a:t>
            </a:r>
          </a:p>
          <a:p>
            <a:pPr lvl="0"/>
            <a:r>
              <a:rPr lang="fr-FR" dirty="0">
                <a:sym typeface="Wingdings" panose="05000000000000000000" pitchFamily="2" charset="2"/>
              </a:rPr>
              <a:t> I</a:t>
            </a:r>
            <a:r>
              <a:rPr lang="fr-FR" dirty="0"/>
              <a:t>nformer les familles sur la maladie</a:t>
            </a:r>
          </a:p>
          <a:p>
            <a:pPr lvl="0"/>
            <a:r>
              <a:rPr lang="fr-FR" dirty="0">
                <a:sym typeface="Wingdings" panose="05000000000000000000" pitchFamily="2" charset="2"/>
              </a:rPr>
              <a:t> </a:t>
            </a:r>
            <a:r>
              <a:rPr lang="fr-FR" dirty="0"/>
              <a:t>Donner les moyens de mieux y faire face</a:t>
            </a:r>
          </a:p>
          <a:p>
            <a:endParaRPr lang="fr-FR" dirty="0"/>
          </a:p>
        </p:txBody>
      </p:sp>
      <p:sp>
        <p:nvSpPr>
          <p:cNvPr id="3" name="Titre 2"/>
          <p:cNvSpPr>
            <a:spLocks noGrp="1"/>
          </p:cNvSpPr>
          <p:nvPr>
            <p:ph type="title"/>
          </p:nvPr>
        </p:nvSpPr>
        <p:spPr/>
        <p:txBody>
          <a:bodyPr/>
          <a:lstStyle/>
          <a:p>
            <a:r>
              <a:rPr lang="fr-FR" u="sng" dirty="0">
                <a:solidFill>
                  <a:schemeClr val="bg1">
                    <a:lumMod val="50000"/>
                  </a:schemeClr>
                </a:solidFill>
              </a:rPr>
              <a:t>4/ PRO FAMILLE</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81514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 Service de Réhabilitation et de Réinsertion psychosociale (S2R) de L’EPSMR »:</a:t>
            </a:r>
            <a:endParaRPr lang="fr-RE" dirty="0"/>
          </a:p>
        </p:txBody>
      </p:sp>
      <p:sp>
        <p:nvSpPr>
          <p:cNvPr id="3" name="Espace réservé du contenu 2"/>
          <p:cNvSpPr>
            <a:spLocks noGrp="1"/>
          </p:cNvSpPr>
          <p:nvPr>
            <p:ph idx="1"/>
          </p:nvPr>
        </p:nvSpPr>
        <p:spPr>
          <a:xfrm>
            <a:off x="1024128" y="2735398"/>
            <a:ext cx="9720073" cy="3573962"/>
          </a:xfrm>
        </p:spPr>
        <p:txBody>
          <a:bodyPr>
            <a:normAutofit lnSpcReduction="10000"/>
          </a:bodyPr>
          <a:lstStyle/>
          <a:p>
            <a:pPr marL="0" indent="0" algn="just">
              <a:buNone/>
              <a:defRPr/>
            </a:pPr>
            <a:r>
              <a:rPr lang="fr-FR" sz="3600" dirty="0">
                <a:latin typeface="Arial" panose="020B0604020202020204" pitchFamily="34" charset="0"/>
                <a:cs typeface="Arial" panose="020B0604020202020204" pitchFamily="34" charset="0"/>
                <a:sym typeface="Wingdings" panose="05000000000000000000" pitchFamily="2" charset="2"/>
              </a:rPr>
              <a:t></a:t>
            </a:r>
            <a:r>
              <a:rPr lang="fr-FR" sz="3600" dirty="0">
                <a:latin typeface="Arial" panose="020B0604020202020204" pitchFamily="34" charset="0"/>
                <a:cs typeface="Arial" panose="020B0604020202020204" pitchFamily="34" charset="0"/>
              </a:rPr>
              <a:t>Unité de soin complémentaire de la prise en charge sectorielle  psychiatrique de l’EPSMR</a:t>
            </a:r>
            <a:r>
              <a:rPr lang="fr-FR" sz="2400" dirty="0">
                <a:latin typeface="Arial" panose="020B0604020202020204" pitchFamily="34" charset="0"/>
                <a:cs typeface="Arial" panose="020B0604020202020204" pitchFamily="34" charset="0"/>
              </a:rPr>
              <a:t>. </a:t>
            </a:r>
          </a:p>
          <a:p>
            <a:pPr algn="just">
              <a:buNone/>
              <a:defRPr/>
            </a:pPr>
            <a:endParaRPr lang="fr-FR" sz="2400" dirty="0">
              <a:latin typeface="Arial" panose="020B0604020202020204" pitchFamily="34" charset="0"/>
              <a:cs typeface="Arial" panose="020B0604020202020204" pitchFamily="34" charset="0"/>
            </a:endParaRPr>
          </a:p>
          <a:p>
            <a:pPr marL="0" indent="0" algn="just">
              <a:buNone/>
              <a:defRPr/>
            </a:pPr>
            <a:r>
              <a:rPr lang="fr-FR" sz="3600" dirty="0">
                <a:latin typeface="Arial" panose="020B0604020202020204" pitchFamily="34" charset="0"/>
                <a:cs typeface="Arial" panose="020B0604020202020204" pitchFamily="34" charset="0"/>
                <a:sym typeface="Wingdings" panose="05000000000000000000" pitchFamily="2" charset="2"/>
              </a:rPr>
              <a:t></a:t>
            </a:r>
            <a:r>
              <a:rPr lang="fr-FR" sz="3600" dirty="0">
                <a:latin typeface="Arial" panose="020B0604020202020204" pitchFamily="34" charset="0"/>
                <a:cs typeface="Arial" panose="020B0604020202020204" pitchFamily="34" charset="0"/>
              </a:rPr>
              <a:t>S’adresse à des adultes présentant des troubles psychiques sévères et durables et ayant des difficultés d’insertion au sein de la communauté. </a:t>
            </a:r>
          </a:p>
          <a:p>
            <a:endParaRPr lang="fr-RE" dirty="0"/>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947499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899905" y="818147"/>
            <a:ext cx="10111454" cy="3807250"/>
            <a:chOff x="834614" y="155867"/>
            <a:chExt cx="10111454" cy="3807250"/>
          </a:xfrm>
        </p:grpSpPr>
        <p:pic>
          <p:nvPicPr>
            <p:cNvPr id="4" name="Image 3"/>
            <p:cNvPicPr/>
            <p:nvPr/>
          </p:nvPicPr>
          <p:blipFill>
            <a:blip r:embed="rId2">
              <a:extLst>
                <a:ext uri="{28A0092B-C50C-407E-A947-70E740481C1C}">
                  <a14:useLocalDpi xmlns:a14="http://schemas.microsoft.com/office/drawing/2010/main" val="0"/>
                </a:ext>
              </a:extLst>
            </a:blip>
            <a:stretch>
              <a:fillRect/>
            </a:stretch>
          </p:blipFill>
          <p:spPr>
            <a:xfrm>
              <a:off x="834614" y="155867"/>
              <a:ext cx="10111454" cy="3807250"/>
            </a:xfrm>
            <a:prstGeom prst="rect">
              <a:avLst/>
            </a:prstGeom>
          </p:spPr>
        </p:pic>
        <p:sp>
          <p:nvSpPr>
            <p:cNvPr id="5" name="Rectangle 4"/>
            <p:cNvSpPr/>
            <p:nvPr/>
          </p:nvSpPr>
          <p:spPr>
            <a:xfrm>
              <a:off x="3741821" y="1382585"/>
              <a:ext cx="4752473" cy="237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RE"/>
            </a:p>
          </p:txBody>
        </p:sp>
      </p:grpSp>
      <p:sp>
        <p:nvSpPr>
          <p:cNvPr id="2" name="Titre 1"/>
          <p:cNvSpPr>
            <a:spLocks noGrp="1"/>
          </p:cNvSpPr>
          <p:nvPr>
            <p:ph type="ctrTitle"/>
          </p:nvPr>
        </p:nvSpPr>
        <p:spPr>
          <a:xfrm>
            <a:off x="3807112" y="3057725"/>
            <a:ext cx="7772400" cy="1463040"/>
          </a:xfrm>
        </p:spPr>
        <p:txBody>
          <a:bodyPr>
            <a:normAutofit/>
          </a:bodyPr>
          <a:lstStyle/>
          <a:p>
            <a:pPr algn="l"/>
            <a:r>
              <a:rPr lang="fr-FR" dirty="0"/>
              <a:t>Echelle spécifiques </a:t>
            </a:r>
            <a:br>
              <a:rPr lang="fr-FR" dirty="0"/>
            </a:br>
            <a:r>
              <a:rPr lang="fr-FR" dirty="0"/>
              <a:t>d’évaluation et d’orientation</a:t>
            </a:r>
          </a:p>
        </p:txBody>
      </p:sp>
    </p:spTree>
    <p:extLst>
      <p:ext uri="{BB962C8B-B14F-4D97-AF65-F5344CB8AC3E}">
        <p14:creationId xmlns:p14="http://schemas.microsoft.com/office/powerpoint/2010/main" val="3735322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93894" y="2537520"/>
            <a:ext cx="2989348" cy="4320480"/>
          </a:xfrm>
        </p:spPr>
        <p:txBody>
          <a:bodyPr>
            <a:normAutofit fontScale="85000" lnSpcReduction="20000"/>
          </a:bodyPr>
          <a:lstStyle/>
          <a:p>
            <a:pPr>
              <a:buNone/>
            </a:pPr>
            <a:r>
              <a:rPr lang="fr-FR" altLang="zh-CN" sz="3600" i="1" dirty="0">
                <a:solidFill>
                  <a:srgbClr val="FF0000"/>
                </a:solidFill>
                <a:ea typeface="SimSun" pitchFamily="2" charset="-122"/>
              </a:rPr>
              <a:t>C</a:t>
            </a:r>
            <a:r>
              <a:rPr lang="fr-FR" altLang="zh-CN" sz="2800" i="1" dirty="0">
                <a:ea typeface="SimSun" pitchFamily="2" charset="-122"/>
              </a:rPr>
              <a:t>lient </a:t>
            </a:r>
          </a:p>
          <a:p>
            <a:pPr>
              <a:buNone/>
            </a:pPr>
            <a:r>
              <a:rPr lang="fr-FR" altLang="zh-CN" sz="3600" i="1" dirty="0" err="1">
                <a:solidFill>
                  <a:srgbClr val="FF0000"/>
                </a:solidFill>
                <a:ea typeface="SimSun" pitchFamily="2" charset="-122"/>
              </a:rPr>
              <a:t>A</a:t>
            </a:r>
            <a:r>
              <a:rPr lang="fr-FR" altLang="zh-CN" sz="2800" i="1" dirty="0" err="1">
                <a:ea typeface="SimSun" pitchFamily="2" charset="-122"/>
              </a:rPr>
              <a:t>ssessment</a:t>
            </a:r>
            <a:r>
              <a:rPr lang="fr-FR" altLang="zh-CN" sz="2800" i="1" dirty="0">
                <a:ea typeface="SimSun" pitchFamily="2" charset="-122"/>
              </a:rPr>
              <a:t> of </a:t>
            </a:r>
          </a:p>
          <a:p>
            <a:pPr>
              <a:buNone/>
            </a:pPr>
            <a:r>
              <a:rPr lang="fr-FR" altLang="zh-CN" sz="3600" i="1" dirty="0" err="1">
                <a:solidFill>
                  <a:srgbClr val="FF0000"/>
                </a:solidFill>
                <a:ea typeface="SimSun" pitchFamily="2" charset="-122"/>
              </a:rPr>
              <a:t>S</a:t>
            </a:r>
            <a:r>
              <a:rPr lang="fr-FR" altLang="zh-CN" sz="2800" i="1" dirty="0" err="1">
                <a:ea typeface="SimSun" pitchFamily="2" charset="-122"/>
              </a:rPr>
              <a:t>trengths</a:t>
            </a:r>
            <a:r>
              <a:rPr lang="fr-FR" altLang="zh-CN" sz="2800" i="1" dirty="0">
                <a:ea typeface="SimSun" pitchFamily="2" charset="-122"/>
              </a:rPr>
              <a:t> </a:t>
            </a:r>
          </a:p>
          <a:p>
            <a:pPr>
              <a:buNone/>
            </a:pPr>
            <a:r>
              <a:rPr lang="fr-FR" altLang="zh-CN" sz="3600" i="1" dirty="0" err="1">
                <a:solidFill>
                  <a:srgbClr val="FF0000"/>
                </a:solidFill>
                <a:ea typeface="SimSun" pitchFamily="2" charset="-122"/>
              </a:rPr>
              <a:t>I</a:t>
            </a:r>
            <a:r>
              <a:rPr lang="fr-FR" altLang="zh-CN" sz="2800" i="1" dirty="0" err="1">
                <a:ea typeface="SimSun" pitchFamily="2" charset="-122"/>
              </a:rPr>
              <a:t>nterests</a:t>
            </a:r>
            <a:r>
              <a:rPr lang="fr-FR" altLang="zh-CN" sz="2800" i="1" dirty="0">
                <a:ea typeface="SimSun" pitchFamily="2" charset="-122"/>
              </a:rPr>
              <a:t> and </a:t>
            </a:r>
          </a:p>
          <a:p>
            <a:pPr>
              <a:buNone/>
            </a:pPr>
            <a:r>
              <a:rPr lang="fr-FR" altLang="zh-CN" sz="3600" i="1" dirty="0">
                <a:solidFill>
                  <a:srgbClr val="FF0000"/>
                </a:solidFill>
                <a:ea typeface="SimSun" pitchFamily="2" charset="-122"/>
              </a:rPr>
              <a:t>G</a:t>
            </a:r>
            <a:r>
              <a:rPr lang="fr-FR" altLang="zh-CN" sz="2800" i="1" dirty="0">
                <a:ea typeface="SimSun" pitchFamily="2" charset="-122"/>
              </a:rPr>
              <a:t>oals</a:t>
            </a:r>
            <a:r>
              <a:rPr lang="fr-FR" altLang="zh-CN" sz="2800" dirty="0">
                <a:ea typeface="SimSun" pitchFamily="2" charset="-122"/>
              </a:rPr>
              <a:t> </a:t>
            </a:r>
          </a:p>
          <a:p>
            <a:pPr>
              <a:buNone/>
            </a:pPr>
            <a:endParaRPr lang="fr-FR" altLang="zh-CN" sz="2800" dirty="0">
              <a:ea typeface="SimSun" pitchFamily="2" charset="-122"/>
            </a:endParaRPr>
          </a:p>
          <a:p>
            <a:pPr>
              <a:buNone/>
            </a:pPr>
            <a:r>
              <a:rPr lang="fr-FR" altLang="zh-CN" sz="2800" dirty="0">
                <a:ea typeface="SimSun" pitchFamily="2" charset="-122"/>
              </a:rPr>
              <a:t>(Wallace </a:t>
            </a:r>
            <a:r>
              <a:rPr lang="fr-FR" altLang="zh-CN" sz="2800" i="1" dirty="0">
                <a:ea typeface="SimSun" pitchFamily="2" charset="-122"/>
              </a:rPr>
              <a:t>et al</a:t>
            </a:r>
            <a:r>
              <a:rPr lang="fr-FR" altLang="zh-CN" sz="2800" dirty="0">
                <a:ea typeface="SimSun" pitchFamily="2" charset="-122"/>
              </a:rPr>
              <a:t>, 2001) </a:t>
            </a:r>
          </a:p>
          <a:p>
            <a:endParaRPr lang="fr-FR" sz="2800" dirty="0">
              <a:ea typeface="SimSun" pitchFamily="2" charset="-122"/>
            </a:endParaRPr>
          </a:p>
          <a:p>
            <a:r>
              <a:rPr lang="fr-FR" sz="2800" dirty="0"/>
              <a:t> </a:t>
            </a:r>
          </a:p>
          <a:p>
            <a:pPr>
              <a:buNone/>
            </a:pPr>
            <a:endParaRPr lang="fr-FR" altLang="zh-CN" sz="2800" dirty="0">
              <a:ea typeface="SimSun" pitchFamily="2" charset="-122"/>
            </a:endParaRPr>
          </a:p>
          <a:p>
            <a:pPr>
              <a:buNone/>
            </a:pPr>
            <a:endParaRPr lang="fr-FR" dirty="0"/>
          </a:p>
        </p:txBody>
      </p:sp>
      <p:sp>
        <p:nvSpPr>
          <p:cNvPr id="2" name="Titre 1"/>
          <p:cNvSpPr>
            <a:spLocks noGrp="1"/>
          </p:cNvSpPr>
          <p:nvPr>
            <p:ph type="title"/>
          </p:nvPr>
        </p:nvSpPr>
        <p:spPr>
          <a:xfrm>
            <a:off x="968860" y="1029762"/>
            <a:ext cx="8229600" cy="1012974"/>
          </a:xfrm>
        </p:spPr>
        <p:txBody>
          <a:bodyPr>
            <a:normAutofit fontScale="90000"/>
          </a:bodyPr>
          <a:lstStyle/>
          <a:p>
            <a:pPr marL="533400" indent="-533400" algn="ctr"/>
            <a:r>
              <a:rPr lang="fr-FR" altLang="zh-CN" u="sng" dirty="0">
                <a:ea typeface="SimSun" pitchFamily="2" charset="-122"/>
              </a:rPr>
              <a:t>1/Le CASIG :</a:t>
            </a:r>
            <a:r>
              <a:rPr lang="fr-FR" u="sng" dirty="0"/>
              <a:t>un outil avec choix de vie </a:t>
            </a:r>
            <a:br>
              <a:rPr lang="fr-FR" dirty="0"/>
            </a:br>
            <a:endParaRPr lang="fr-FR" dirty="0"/>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
        <p:nvSpPr>
          <p:cNvPr id="6" name="Bulle narrative : rectangle à coins arrondis 5"/>
          <p:cNvSpPr/>
          <p:nvPr/>
        </p:nvSpPr>
        <p:spPr>
          <a:xfrm>
            <a:off x="4812632" y="3068053"/>
            <a:ext cx="5751094" cy="2225842"/>
          </a:xfrm>
          <a:prstGeom prst="wedgeRoundRectCallout">
            <a:avLst>
              <a:gd name="adj1" fmla="val -61628"/>
              <a:gd name="adj2" fmla="val 17095"/>
              <a:gd name="adj3" fmla="val 16667"/>
            </a:avLst>
          </a:prstGeom>
        </p:spPr>
        <p:style>
          <a:lnRef idx="3">
            <a:schemeClr val="lt1"/>
          </a:lnRef>
          <a:fillRef idx="1">
            <a:schemeClr val="dk1"/>
          </a:fillRef>
          <a:effectRef idx="1">
            <a:schemeClr val="dk1"/>
          </a:effectRef>
          <a:fontRef idx="minor">
            <a:schemeClr val="lt1"/>
          </a:fontRef>
        </p:style>
        <p:txBody>
          <a:bodyPr rtlCol="0" anchor="ctr"/>
          <a:lstStyle/>
          <a:p>
            <a:r>
              <a:rPr lang="fr-FR" dirty="0"/>
              <a:t> </a:t>
            </a:r>
            <a:r>
              <a:rPr lang="fr-FR" sz="3600" dirty="0"/>
              <a:t>Évaluation des points forts, des intérêts et des objectifs du patient</a:t>
            </a:r>
            <a:endParaRPr lang="fr-RE" dirty="0"/>
          </a:p>
        </p:txBody>
      </p:sp>
    </p:spTree>
    <p:extLst>
      <p:ext uri="{BB962C8B-B14F-4D97-AF65-F5344CB8AC3E}">
        <p14:creationId xmlns:p14="http://schemas.microsoft.com/office/powerpoint/2010/main" val="1375146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81663" y="2286000"/>
            <a:ext cx="7062538" cy="4023360"/>
          </a:xfrm>
        </p:spPr>
        <p:txBody>
          <a:bodyPr>
            <a:normAutofit/>
          </a:bodyPr>
          <a:lstStyle/>
          <a:p>
            <a:pPr>
              <a:buNone/>
            </a:pPr>
            <a:r>
              <a:rPr lang="fr-FR" b="1" dirty="0"/>
              <a:t> </a:t>
            </a:r>
          </a:p>
          <a:p>
            <a:pPr marL="457200" indent="-457200">
              <a:buFont typeface="+mj-lt"/>
              <a:buAutoNum type="arabicPeriod"/>
            </a:pPr>
            <a:r>
              <a:rPr lang="fr-FR" i="1" dirty="0"/>
              <a:t>Le logement, </a:t>
            </a:r>
          </a:p>
          <a:p>
            <a:pPr marL="457200" indent="-457200">
              <a:buFont typeface="+mj-lt"/>
              <a:buAutoNum type="arabicPeriod"/>
            </a:pPr>
            <a:r>
              <a:rPr lang="fr-FR" i="1" dirty="0"/>
              <a:t>La formation financière, </a:t>
            </a:r>
          </a:p>
          <a:p>
            <a:pPr marL="457200" indent="-457200">
              <a:buFont typeface="+mj-lt"/>
              <a:buAutoNum type="arabicPeriod"/>
            </a:pPr>
            <a:r>
              <a:rPr lang="fr-FR" i="1" dirty="0"/>
              <a:t>La vie sociale,</a:t>
            </a:r>
          </a:p>
          <a:p>
            <a:pPr marL="457200" indent="-457200">
              <a:buFont typeface="+mj-lt"/>
              <a:buAutoNum type="arabicPeriod"/>
            </a:pPr>
            <a:r>
              <a:rPr lang="fr-FR" i="1" dirty="0"/>
              <a:t>La religion </a:t>
            </a:r>
          </a:p>
          <a:p>
            <a:pPr marL="457200" indent="-457200">
              <a:buFont typeface="+mj-lt"/>
              <a:buAutoNum type="arabicPeriod"/>
            </a:pPr>
            <a:r>
              <a:rPr lang="fr-FR" i="1" dirty="0"/>
              <a:t>La santé physique </a:t>
            </a:r>
          </a:p>
          <a:p>
            <a:pPr marL="457200" indent="-457200">
              <a:buFont typeface="+mj-lt"/>
              <a:buAutoNum type="arabicPeriod"/>
            </a:pPr>
            <a:r>
              <a:rPr lang="fr-FR" i="1" dirty="0"/>
              <a:t>La santé mentale. </a:t>
            </a:r>
          </a:p>
          <a:p>
            <a:pPr>
              <a:buNone/>
            </a:pPr>
            <a:endParaRPr lang="fr-FR" dirty="0"/>
          </a:p>
          <a:p>
            <a:endParaRPr lang="fr-FR" dirty="0"/>
          </a:p>
        </p:txBody>
      </p:sp>
      <p:sp>
        <p:nvSpPr>
          <p:cNvPr id="2" name="Titre 1"/>
          <p:cNvSpPr>
            <a:spLocks noGrp="1"/>
          </p:cNvSpPr>
          <p:nvPr>
            <p:ph type="title"/>
          </p:nvPr>
        </p:nvSpPr>
        <p:spPr>
          <a:xfrm>
            <a:off x="1024128" y="819978"/>
            <a:ext cx="8229600" cy="1143000"/>
          </a:xfrm>
        </p:spPr>
        <p:txBody>
          <a:bodyPr>
            <a:normAutofit fontScale="90000"/>
          </a:bodyPr>
          <a:lstStyle/>
          <a:p>
            <a:r>
              <a:rPr lang="fr-FR" b="0" dirty="0"/>
              <a:t>La CASIG évalue six domaines clés de la vie d'une PERSONNE</a:t>
            </a:r>
            <a:endParaRPr lang="fr-FR" dirty="0"/>
          </a:p>
        </p:txBody>
      </p:sp>
      <p:pic>
        <p:nvPicPr>
          <p:cNvPr id="5" name="Image 4"/>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39541163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02105" y="2374215"/>
            <a:ext cx="8229600" cy="4162467"/>
          </a:xfrm>
        </p:spPr>
        <p:txBody>
          <a:bodyPr>
            <a:normAutofit/>
          </a:bodyPr>
          <a:lstStyle/>
          <a:p>
            <a:r>
              <a:rPr lang="fr-FR" sz="2800" b="1" dirty="0"/>
              <a:t>INSIGHT</a:t>
            </a:r>
          </a:p>
          <a:p>
            <a:r>
              <a:rPr lang="fr-FR" sz="2800" dirty="0"/>
              <a:t>Auto évaluation qualité de vie : </a:t>
            </a:r>
            <a:r>
              <a:rPr lang="fr-FR" sz="2800" b="1" dirty="0"/>
              <a:t>WHOQOL -26</a:t>
            </a:r>
          </a:p>
          <a:p>
            <a:r>
              <a:rPr lang="fr-FR" sz="2800" dirty="0"/>
              <a:t>Estime de soi: </a:t>
            </a:r>
            <a:r>
              <a:rPr lang="fr-FR" sz="2800" b="1" dirty="0"/>
              <a:t>Inventaire de </a:t>
            </a:r>
            <a:r>
              <a:rPr lang="fr-FR" sz="2800" b="1" dirty="0" err="1"/>
              <a:t>Coopersmith</a:t>
            </a:r>
            <a:endParaRPr lang="fr-FR" sz="2800" b="1" dirty="0"/>
          </a:p>
          <a:p>
            <a:r>
              <a:rPr lang="fr-FR" sz="2800" dirty="0"/>
              <a:t>Assurance personnelle: </a:t>
            </a:r>
            <a:r>
              <a:rPr lang="fr-FR" sz="2800" b="1" i="1" dirty="0"/>
              <a:t>self confidence </a:t>
            </a:r>
            <a:r>
              <a:rPr lang="fr-FR" sz="2800" b="1" i="1" dirty="0" err="1"/>
              <a:t>scale</a:t>
            </a:r>
            <a:endParaRPr lang="fr-FR" sz="2800" b="1" i="1" dirty="0"/>
          </a:p>
          <a:p>
            <a:r>
              <a:rPr lang="fr-FR" sz="2800" dirty="0" err="1"/>
              <a:t>Empowerment</a:t>
            </a:r>
            <a:r>
              <a:rPr lang="fr-FR" sz="2800" dirty="0"/>
              <a:t>: </a:t>
            </a:r>
            <a:r>
              <a:rPr lang="fr-FR" sz="2800" b="1" i="1" dirty="0"/>
              <a:t>Boston </a:t>
            </a:r>
            <a:r>
              <a:rPr lang="fr-FR" sz="2800" b="1" i="1" dirty="0" err="1"/>
              <a:t>University</a:t>
            </a:r>
            <a:r>
              <a:rPr lang="fr-FR" sz="2800" b="1" i="1" dirty="0"/>
              <a:t> </a:t>
            </a:r>
            <a:r>
              <a:rPr lang="fr-FR" sz="2800" b="1" i="1" dirty="0" err="1"/>
              <a:t>Empowerment</a:t>
            </a:r>
            <a:r>
              <a:rPr lang="fr-FR" sz="2800" b="1" i="1" dirty="0"/>
              <a:t> </a:t>
            </a:r>
            <a:r>
              <a:rPr lang="fr-FR" sz="2800" b="1" i="1" dirty="0" err="1"/>
              <a:t>Scale</a:t>
            </a:r>
            <a:endParaRPr lang="fr-FR" sz="2800" b="1" i="1" dirty="0"/>
          </a:p>
          <a:p>
            <a:r>
              <a:rPr lang="fr-FR" sz="2800" dirty="0"/>
              <a:t>Rétablissement: </a:t>
            </a:r>
            <a:r>
              <a:rPr lang="fr-FR" sz="2800" b="1" dirty="0"/>
              <a:t>STORI</a:t>
            </a:r>
          </a:p>
          <a:p>
            <a:endParaRPr lang="fr-FR" dirty="0"/>
          </a:p>
          <a:p>
            <a:endParaRPr lang="fr-FR" dirty="0"/>
          </a:p>
        </p:txBody>
      </p:sp>
      <p:sp>
        <p:nvSpPr>
          <p:cNvPr id="3" name="Titre 2"/>
          <p:cNvSpPr>
            <a:spLocks noGrp="1"/>
          </p:cNvSpPr>
          <p:nvPr>
            <p:ph type="title"/>
          </p:nvPr>
        </p:nvSpPr>
        <p:spPr/>
        <p:txBody>
          <a:bodyPr>
            <a:normAutofit/>
          </a:bodyPr>
          <a:lstStyle/>
          <a:p>
            <a:r>
              <a:rPr lang="fr-FR" dirty="0"/>
              <a:t>2/ </a:t>
            </a:r>
            <a:r>
              <a:rPr lang="fr-FR" u="sng" dirty="0"/>
              <a:t>Echelle Evaluation des vécus subjectifs :</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1621820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pPr algn="just">
              <a:buNone/>
              <a:defRPr/>
            </a:pPr>
            <a:r>
              <a:rPr lang="fr-FR" sz="2800" b="1" u="sng" dirty="0">
                <a:solidFill>
                  <a:srgbClr val="D13B49"/>
                </a:solidFill>
              </a:rPr>
              <a:t>DESCRIPTION :</a:t>
            </a:r>
            <a:r>
              <a:rPr lang="fr-FR" sz="2800" b="1" dirty="0">
                <a:solidFill>
                  <a:srgbClr val="D13B49"/>
                </a:solidFill>
              </a:rPr>
              <a:t> </a:t>
            </a:r>
          </a:p>
          <a:p>
            <a:pPr algn="just">
              <a:buNone/>
              <a:defRPr/>
            </a:pPr>
            <a:r>
              <a:rPr lang="fr-FR" sz="2800" dirty="0"/>
              <a:t>Deux techniques de </a:t>
            </a:r>
            <a:r>
              <a:rPr lang="fr-FR" sz="2800" dirty="0" err="1"/>
              <a:t>re</a:t>
            </a:r>
            <a:r>
              <a:rPr lang="fr-FR" sz="2800" dirty="0"/>
              <a:t> médiation cognitive sont utilisées au sein du S2R :</a:t>
            </a:r>
          </a:p>
          <a:p>
            <a:pPr marL="457200" indent="-457200" algn="just">
              <a:buFont typeface="Wingdings" panose="05000000000000000000" pitchFamily="2" charset="2"/>
              <a:buChar char="§"/>
              <a:defRPr/>
            </a:pPr>
            <a:r>
              <a:rPr lang="fr-FR" sz="2800" u="sng" dirty="0" err="1"/>
              <a:t>Réha</a:t>
            </a:r>
            <a:r>
              <a:rPr lang="fr-FR" sz="2800" u="sng" dirty="0"/>
              <a:t>-Com</a:t>
            </a:r>
            <a:r>
              <a:rPr lang="fr-FR" sz="2800" dirty="0"/>
              <a:t> : Technique individuelle informatisée travaillant l’attention, la mémoire et les fonctions exécutives</a:t>
            </a:r>
          </a:p>
          <a:p>
            <a:pPr marL="457200" indent="-457200" algn="just">
              <a:buFont typeface="Wingdings" panose="05000000000000000000" pitchFamily="2" charset="2"/>
              <a:buChar char="§"/>
              <a:defRPr/>
            </a:pPr>
            <a:r>
              <a:rPr lang="fr-FR" sz="2800" u="sng" dirty="0"/>
              <a:t>Cognitive </a:t>
            </a:r>
            <a:r>
              <a:rPr lang="fr-FR" sz="2800" u="sng" dirty="0" err="1"/>
              <a:t>Remediation</a:t>
            </a:r>
            <a:r>
              <a:rPr lang="fr-FR" sz="2800" u="sng" dirty="0"/>
              <a:t> </a:t>
            </a:r>
            <a:r>
              <a:rPr lang="fr-FR" sz="2800" u="sng" dirty="0" err="1"/>
              <a:t>Therapy</a:t>
            </a:r>
            <a:r>
              <a:rPr lang="fr-FR" sz="2800" u="sng" dirty="0"/>
              <a:t> </a:t>
            </a:r>
            <a:r>
              <a:rPr lang="fr-FR" sz="2800" dirty="0"/>
              <a:t>: Technique individuelle « papier-crayon » comprenant des modules mémoire, flexibilité mentale et planification</a:t>
            </a:r>
          </a:p>
          <a:p>
            <a:pPr algn="just">
              <a:defRPr/>
            </a:pPr>
            <a:r>
              <a:rPr lang="fr-FR" sz="1600" dirty="0" err="1"/>
              <a:t>Réha</a:t>
            </a:r>
            <a:r>
              <a:rPr lang="fr-FR" sz="1600" dirty="0"/>
              <a:t> </a:t>
            </a:r>
            <a:r>
              <a:rPr lang="fr-FR" sz="1600" dirty="0" err="1"/>
              <a:t>com</a:t>
            </a:r>
            <a:r>
              <a:rPr lang="fr-FR" sz="1600" dirty="0"/>
              <a:t>, CRT,IPT de Brenner</a:t>
            </a:r>
          </a:p>
          <a:p>
            <a:pPr algn="just">
              <a:defRPr/>
            </a:pPr>
            <a:endParaRPr lang="fr-FR" sz="2800" b="1" dirty="0">
              <a:solidFill>
                <a:srgbClr val="D13B49"/>
              </a:solidFill>
            </a:endParaRPr>
          </a:p>
          <a:p>
            <a:pPr marL="457200" indent="-457200" algn="just">
              <a:buFont typeface="Wingdings" panose="05000000000000000000" pitchFamily="2" charset="2"/>
              <a:buChar char="Ø"/>
              <a:defRPr/>
            </a:pPr>
            <a:endParaRPr lang="fr-FR" sz="2800" dirty="0"/>
          </a:p>
          <a:p>
            <a:endParaRPr lang="fr-FR" dirty="0"/>
          </a:p>
        </p:txBody>
      </p:sp>
      <p:sp>
        <p:nvSpPr>
          <p:cNvPr id="3" name="Titre 2"/>
          <p:cNvSpPr>
            <a:spLocks noGrp="1"/>
          </p:cNvSpPr>
          <p:nvPr>
            <p:ph type="title"/>
          </p:nvPr>
        </p:nvSpPr>
        <p:spPr/>
        <p:txBody>
          <a:bodyPr/>
          <a:lstStyle/>
          <a:p>
            <a:r>
              <a:rPr lang="fr-FR" u="sng" dirty="0"/>
              <a:t>3/REMEDIATION COGNITIVE:</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3825623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just">
              <a:buNone/>
              <a:defRPr/>
            </a:pPr>
            <a:r>
              <a:rPr lang="fr-FR" sz="2400" b="1" u="sng" dirty="0">
                <a:solidFill>
                  <a:srgbClr val="D13B49"/>
                </a:solidFill>
              </a:rPr>
              <a:t>OBJECTIFS :</a:t>
            </a:r>
            <a:endParaRPr lang="fr-FR" sz="2400" b="1" dirty="0">
              <a:solidFill>
                <a:srgbClr val="D13B49"/>
              </a:solidFill>
            </a:endParaRPr>
          </a:p>
          <a:p>
            <a:pPr marL="457200" indent="-457200" algn="just">
              <a:buNone/>
              <a:defRPr/>
            </a:pPr>
            <a:r>
              <a:rPr lang="fr-FR" sz="2400" dirty="0"/>
              <a:t>	</a:t>
            </a:r>
            <a:r>
              <a:rPr lang="fr-FR" sz="3600" dirty="0"/>
              <a:t>Amélioration du fonctionnement cognitif et en particulier des fonctions mnésiques, exécutives, de la concentration et du raisonnement logique en diminuant ainsi le handicap fonctionnel dans les activités de la vie quotidienne</a:t>
            </a:r>
          </a:p>
          <a:p>
            <a:endParaRPr lang="fr-FR" dirty="0"/>
          </a:p>
        </p:txBody>
      </p:sp>
      <p:sp>
        <p:nvSpPr>
          <p:cNvPr id="3" name="Titre 2"/>
          <p:cNvSpPr>
            <a:spLocks noGrp="1"/>
          </p:cNvSpPr>
          <p:nvPr>
            <p:ph type="title"/>
          </p:nvPr>
        </p:nvSpPr>
        <p:spPr/>
        <p:txBody>
          <a:bodyPr/>
          <a:lstStyle/>
          <a:p>
            <a:r>
              <a:rPr lang="fr-FR" dirty="0"/>
              <a:t> </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1399144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24128" y="2696462"/>
            <a:ext cx="8460658" cy="3874435"/>
          </a:xfrm>
        </p:spPr>
        <p:txBody>
          <a:bodyPr/>
          <a:lstStyle/>
          <a:p>
            <a:pPr>
              <a:buFont typeface="Wingdings" panose="05000000000000000000" pitchFamily="2" charset="2"/>
              <a:buChar char="§"/>
            </a:pPr>
            <a:r>
              <a:rPr lang="fr-FR" sz="3600" dirty="0"/>
              <a:t> Evaluation cognitive globale</a:t>
            </a:r>
          </a:p>
          <a:p>
            <a:pPr>
              <a:buFont typeface="Wingdings" panose="05000000000000000000" pitchFamily="2" charset="2"/>
              <a:buChar char="§"/>
            </a:pPr>
            <a:r>
              <a:rPr lang="fr-FR" sz="3600" dirty="0"/>
              <a:t> Evaluation de la mémoire épisodique et des fonctions exécutives</a:t>
            </a:r>
          </a:p>
          <a:p>
            <a:pPr>
              <a:buNone/>
            </a:pPr>
            <a:r>
              <a:rPr lang="fr-FR" sz="3600" dirty="0"/>
              <a:t> ( Test </a:t>
            </a:r>
            <a:r>
              <a:rPr lang="fr-FR" sz="3600" dirty="0" err="1"/>
              <a:t>validés</a:t>
            </a:r>
            <a:r>
              <a:rPr lang="fr-FR" sz="3600" dirty="0" err="1">
                <a:sym typeface="Wingdings" pitchFamily="2" charset="2"/>
              </a:rPr>
              <a:t>:</a:t>
            </a:r>
            <a:r>
              <a:rPr lang="fr-FR" sz="3600" dirty="0" err="1"/>
              <a:t>WAIS-IV</a:t>
            </a:r>
            <a:r>
              <a:rPr lang="fr-FR" sz="3600" dirty="0"/>
              <a:t>, CVLT, TMT, STROOP)</a:t>
            </a:r>
          </a:p>
          <a:p>
            <a:pPr>
              <a:buNone/>
            </a:pPr>
            <a:endParaRPr lang="fr-FR" dirty="0"/>
          </a:p>
        </p:txBody>
      </p:sp>
      <p:sp>
        <p:nvSpPr>
          <p:cNvPr id="3" name="Titre 2"/>
          <p:cNvSpPr>
            <a:spLocks noGrp="1"/>
          </p:cNvSpPr>
          <p:nvPr>
            <p:ph type="title"/>
          </p:nvPr>
        </p:nvSpPr>
        <p:spPr/>
        <p:txBody>
          <a:bodyPr>
            <a:normAutofit/>
          </a:bodyPr>
          <a:lstStyle/>
          <a:p>
            <a:r>
              <a:rPr lang="fr-FR" u="sng" dirty="0"/>
              <a:t>4/Evaluations Neuropsychologiques</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33965547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899905" y="818147"/>
            <a:ext cx="10111454" cy="3807250"/>
            <a:chOff x="834614" y="155867"/>
            <a:chExt cx="10111454" cy="3807250"/>
          </a:xfrm>
        </p:grpSpPr>
        <p:pic>
          <p:nvPicPr>
            <p:cNvPr id="5" name="Image 4"/>
            <p:cNvPicPr/>
            <p:nvPr/>
          </p:nvPicPr>
          <p:blipFill>
            <a:blip r:embed="rId2">
              <a:extLst>
                <a:ext uri="{28A0092B-C50C-407E-A947-70E740481C1C}">
                  <a14:useLocalDpi xmlns:a14="http://schemas.microsoft.com/office/drawing/2010/main" val="0"/>
                </a:ext>
              </a:extLst>
            </a:blip>
            <a:stretch>
              <a:fillRect/>
            </a:stretch>
          </p:blipFill>
          <p:spPr>
            <a:xfrm>
              <a:off x="834614" y="155867"/>
              <a:ext cx="10111454" cy="3807250"/>
            </a:xfrm>
            <a:prstGeom prst="rect">
              <a:avLst/>
            </a:prstGeom>
          </p:spPr>
        </p:pic>
        <p:sp>
          <p:nvSpPr>
            <p:cNvPr id="6" name="Rectangle 5"/>
            <p:cNvSpPr/>
            <p:nvPr/>
          </p:nvSpPr>
          <p:spPr>
            <a:xfrm>
              <a:off x="3741821" y="1382585"/>
              <a:ext cx="4752473" cy="237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RE"/>
            </a:p>
          </p:txBody>
        </p:sp>
      </p:grpSp>
      <p:sp>
        <p:nvSpPr>
          <p:cNvPr id="2" name="Titre 1"/>
          <p:cNvSpPr>
            <a:spLocks noGrp="1"/>
          </p:cNvSpPr>
          <p:nvPr>
            <p:ph type="ctrTitle"/>
          </p:nvPr>
        </p:nvSpPr>
        <p:spPr>
          <a:xfrm>
            <a:off x="2695074" y="2736439"/>
            <a:ext cx="7772400" cy="1463040"/>
          </a:xfrm>
        </p:spPr>
        <p:txBody>
          <a:bodyPr>
            <a:normAutofit/>
          </a:bodyPr>
          <a:lstStyle/>
          <a:p>
            <a:pPr algn="ctr"/>
            <a:r>
              <a:rPr lang="fr-FR" sz="7200" dirty="0"/>
              <a:t>OUTILS URPS </a:t>
            </a:r>
          </a:p>
        </p:txBody>
      </p:sp>
      <p:sp>
        <p:nvSpPr>
          <p:cNvPr id="3" name="Sous-titre 2"/>
          <p:cNvSpPr>
            <a:spLocks noGrp="1"/>
          </p:cNvSpPr>
          <p:nvPr>
            <p:ph type="subTitle" idx="1"/>
          </p:nvPr>
        </p:nvSpPr>
        <p:spPr>
          <a:xfrm>
            <a:off x="4712929" y="3467959"/>
            <a:ext cx="3846655" cy="1463040"/>
          </a:xfrm>
        </p:spPr>
        <p:txBody>
          <a:bodyPr>
            <a:normAutofit/>
          </a:bodyPr>
          <a:lstStyle/>
          <a:p>
            <a:r>
              <a:rPr lang="fr-FR" sz="2400" dirty="0"/>
              <a:t>CHU- POLE  SANTE MENTALE</a:t>
            </a:r>
          </a:p>
        </p:txBody>
      </p:sp>
    </p:spTree>
    <p:extLst>
      <p:ext uri="{BB962C8B-B14F-4D97-AF65-F5344CB8AC3E}">
        <p14:creationId xmlns:p14="http://schemas.microsoft.com/office/powerpoint/2010/main" val="37958972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solidFill>
                  <a:srgbClr val="FF0000"/>
                </a:solidFill>
              </a:rPr>
              <a:t>1/Protocole d’admission</a:t>
            </a: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82891340"/>
              </p:ext>
            </p:extLst>
          </p:nvPr>
        </p:nvGraphicFramePr>
        <p:xfrm>
          <a:off x="525379" y="1639955"/>
          <a:ext cx="9689432" cy="51338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p:cNvPicPr/>
          <p:nvPr/>
        </p:nvPicPr>
        <p:blipFill rotWithShape="1">
          <a:blip r:embed="rId7">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7">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4014931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82707" y="2084832"/>
            <a:ext cx="10261493" cy="4424252"/>
          </a:xfrm>
        </p:spPr>
        <p:txBody>
          <a:bodyPr>
            <a:normAutofit fontScale="77500" lnSpcReduction="20000"/>
          </a:bodyPr>
          <a:lstStyle/>
          <a:p>
            <a:r>
              <a:rPr lang="fr-FR" b="1" dirty="0"/>
              <a:t>LA PERSONNE ACTRICE ET AU CENTRE DU DISPOSITIF</a:t>
            </a:r>
            <a:endParaRPr lang="fr-FR" altLang="ja-JP" b="1" i="1" dirty="0">
              <a:latin typeface="Constantia" charset="0"/>
            </a:endParaRPr>
          </a:p>
          <a:p>
            <a:pPr>
              <a:lnSpc>
                <a:spcPct val="80000"/>
              </a:lnSpc>
              <a:buNone/>
            </a:pPr>
            <a:endParaRPr lang="fr-FR" altLang="ja-JP" dirty="0">
              <a:latin typeface="Constantia" charset="0"/>
            </a:endParaRPr>
          </a:p>
          <a:p>
            <a:pPr>
              <a:lnSpc>
                <a:spcPct val="80000"/>
              </a:lnSpc>
              <a:buFont typeface="Arial" charset="0"/>
              <a:buChar char="•"/>
            </a:pPr>
            <a:r>
              <a:rPr lang="fr-FR" sz="2800" dirty="0"/>
              <a:t>C</a:t>
            </a:r>
            <a:r>
              <a:rPr lang="ja-JP" altLang="fr-FR" sz="2800" dirty="0"/>
              <a:t>’</a:t>
            </a:r>
            <a:r>
              <a:rPr lang="fr-FR" altLang="ja-JP" sz="2800" dirty="0"/>
              <a:t>est un CONTRAT, signé par un ensemble de personne, qui s</a:t>
            </a:r>
            <a:r>
              <a:rPr lang="ja-JP" altLang="fr-FR" sz="2800" dirty="0"/>
              <a:t>’</a:t>
            </a:r>
            <a:r>
              <a:rPr lang="fr-FR" altLang="ja-JP" sz="2800" dirty="0"/>
              <a:t>engage à respecter ce qui est écrit, et se donner les moyens nécessaires pour faire aboutir le projet</a:t>
            </a:r>
          </a:p>
          <a:p>
            <a:pPr>
              <a:lnSpc>
                <a:spcPct val="80000"/>
              </a:lnSpc>
              <a:buFont typeface="Arial" charset="0"/>
              <a:buChar char="•"/>
            </a:pPr>
            <a:r>
              <a:rPr lang="fr-FR" sz="2800" dirty="0"/>
              <a:t>Les OBJECTIFS à atteindre y sont précisés,</a:t>
            </a:r>
          </a:p>
          <a:p>
            <a:pPr>
              <a:lnSpc>
                <a:spcPct val="80000"/>
              </a:lnSpc>
              <a:buFont typeface="Arial" charset="0"/>
              <a:buChar char="•"/>
            </a:pPr>
            <a:r>
              <a:rPr lang="fr-FR" sz="2800" dirty="0"/>
              <a:t>Les </a:t>
            </a:r>
            <a:r>
              <a:rPr lang="fr-FR" sz="2800" dirty="0" err="1"/>
              <a:t>ACTEURSs</a:t>
            </a:r>
            <a:r>
              <a:rPr lang="fr-FR" sz="2800" dirty="0"/>
              <a:t> sont identifiés et le rôle de chacun : rôle unité d</a:t>
            </a:r>
            <a:r>
              <a:rPr lang="ja-JP" altLang="fr-FR" sz="2800" dirty="0"/>
              <a:t>’</a:t>
            </a:r>
            <a:r>
              <a:rPr lang="fr-FR" altLang="ja-JP" sz="2800" dirty="0"/>
              <a:t>accueil, équipe soignante, règles de conduite de la personne, organisation des rencontres patient et famille naturelle.</a:t>
            </a:r>
          </a:p>
          <a:p>
            <a:pPr>
              <a:lnSpc>
                <a:spcPct val="80000"/>
              </a:lnSpc>
              <a:buFont typeface="Arial" charset="0"/>
              <a:buChar char="•"/>
            </a:pPr>
            <a:r>
              <a:rPr lang="fr-FR" sz="2800" dirty="0"/>
              <a:t>La DUREE de l’accueil donne un délai durant laquelle tout est mis en œuvre pour atteindre les objectifs fixés, durée courte et renouvelable.</a:t>
            </a:r>
          </a:p>
          <a:p>
            <a:pPr>
              <a:lnSpc>
                <a:spcPct val="80000"/>
              </a:lnSpc>
              <a:buFont typeface="Arial" charset="0"/>
              <a:buChar char="•"/>
            </a:pPr>
            <a:r>
              <a:rPr lang="fr-FR" sz="2800" dirty="0"/>
              <a:t>Signature du contrat</a:t>
            </a:r>
          </a:p>
          <a:p>
            <a:pPr>
              <a:lnSpc>
                <a:spcPct val="80000"/>
              </a:lnSpc>
              <a:buFont typeface="Arial" charset="0"/>
              <a:buChar char="•"/>
            </a:pPr>
            <a:r>
              <a:rPr lang="fr-FR" sz="2800" dirty="0"/>
              <a:t>Au bout de ce délai et en permanence le PROJET devra être évalué et réajuster en équipe pluridisciplinaire</a:t>
            </a:r>
          </a:p>
          <a:p>
            <a:pPr>
              <a:lnSpc>
                <a:spcPct val="80000"/>
              </a:lnSpc>
              <a:buFont typeface="Arial" charset="0"/>
              <a:buChar char="•"/>
            </a:pPr>
            <a:r>
              <a:rPr lang="fr-FR" sz="2800" dirty="0" err="1"/>
              <a:t>Ré-évaluer</a:t>
            </a:r>
            <a:r>
              <a:rPr lang="fr-FR" sz="2800" dirty="0"/>
              <a:t> tous les 3 mois et renouveler tous les 6 mois en consultation médicale</a:t>
            </a:r>
          </a:p>
          <a:p>
            <a:endParaRPr lang="fr-FR" dirty="0"/>
          </a:p>
        </p:txBody>
      </p:sp>
      <p:sp>
        <p:nvSpPr>
          <p:cNvPr id="3" name="Titre 2"/>
          <p:cNvSpPr>
            <a:spLocks noGrp="1"/>
          </p:cNvSpPr>
          <p:nvPr>
            <p:ph type="title"/>
          </p:nvPr>
        </p:nvSpPr>
        <p:spPr/>
        <p:txBody>
          <a:bodyPr/>
          <a:lstStyle/>
          <a:p>
            <a:r>
              <a:rPr lang="fr-FR" dirty="0">
                <a:solidFill>
                  <a:srgbClr val="FF0000"/>
                </a:solidFill>
              </a:rPr>
              <a:t>2/Projet personnalisé</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623004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Unité de Réhabilitation Psycho-Sociale du CHU</a:t>
            </a:r>
            <a:endParaRPr lang="fr-RE" dirty="0"/>
          </a:p>
        </p:txBody>
      </p:sp>
      <p:sp>
        <p:nvSpPr>
          <p:cNvPr id="3" name="Espace réservé du contenu 2"/>
          <p:cNvSpPr>
            <a:spLocks noGrp="1"/>
          </p:cNvSpPr>
          <p:nvPr>
            <p:ph idx="1"/>
          </p:nvPr>
        </p:nvSpPr>
        <p:spPr>
          <a:xfrm>
            <a:off x="482707" y="2084832"/>
            <a:ext cx="10261493" cy="4544568"/>
          </a:xfrm>
        </p:spPr>
        <p:txBody>
          <a:bodyPr>
            <a:normAutofit/>
          </a:bodyPr>
          <a:lstStyle/>
          <a:p>
            <a:r>
              <a:rPr lang="fr-FR" dirty="0"/>
              <a:t>URPS-SR : </a:t>
            </a:r>
            <a:r>
              <a:rPr lang="fr-FR" b="1" dirty="0"/>
              <a:t>Unité de réhabilitation Psycho sociale Sud Réunion</a:t>
            </a:r>
            <a:r>
              <a:rPr lang="fr-FR" dirty="0"/>
              <a:t>, Unité intersectorielle du Pôle Santé Mentale, financée par l’ARS</a:t>
            </a:r>
          </a:p>
          <a:p>
            <a:r>
              <a:rPr lang="fr-FR" dirty="0"/>
              <a:t>Unité intersectorielle de Réhabilitation Psycho-Sociale Sud Réunion : </a:t>
            </a:r>
          </a:p>
          <a:p>
            <a:r>
              <a:rPr lang="fr-FR" dirty="0"/>
              <a:t>168, Allée des Aubépines, Bassin Plat, 97410 St-Pierre, </a:t>
            </a:r>
          </a:p>
          <a:p>
            <a:r>
              <a:rPr lang="fr-FR" dirty="0"/>
              <a:t>Tel : 0262 25 89 30/ Fax : O262 25 47 80..</a:t>
            </a:r>
          </a:p>
          <a:p>
            <a:r>
              <a:rPr lang="fr-FR" dirty="0"/>
              <a:t>Constituée d’une équipe pluridisciplinaire : Psychiatre, Cadre de santé, Infirmiers, Assistants sociaux éducatifs, psychologue</a:t>
            </a:r>
          </a:p>
          <a:p>
            <a:r>
              <a:rPr lang="fr-FR" dirty="0"/>
              <a:t>Publics : adulte de 18 à 60 ans mais avec prédominance de jeune présentant un handicap psychique</a:t>
            </a:r>
          </a:p>
          <a:p>
            <a:r>
              <a:rPr lang="fr-FR" b="1" dirty="0">
                <a:solidFill>
                  <a:schemeClr val="accent1">
                    <a:lumMod val="75000"/>
                  </a:schemeClr>
                </a:solidFill>
              </a:rPr>
              <a:t>Objectif: Accompagner les personnes suivies par la psychiatrie dans leur parcours de vie vers l’autonomie maximale.</a:t>
            </a:r>
          </a:p>
          <a:p>
            <a:endParaRPr lang="fr-RE" dirty="0"/>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3218120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699275" y="2334126"/>
            <a:ext cx="4726967" cy="4023360"/>
          </a:xfrm>
        </p:spPr>
        <p:txBody>
          <a:bodyPr>
            <a:normAutofit/>
          </a:bodyPr>
          <a:lstStyle/>
          <a:p>
            <a:pPr>
              <a:buNone/>
            </a:pPr>
            <a:r>
              <a:rPr lang="fr-FR" dirty="0"/>
              <a:t>CADRE DE L’AFT </a:t>
            </a:r>
          </a:p>
          <a:p>
            <a:pPr>
              <a:buNone/>
            </a:pPr>
            <a:r>
              <a:rPr lang="fr-FR" dirty="0"/>
              <a:t> Législation: </a:t>
            </a:r>
            <a:r>
              <a:rPr lang="fr-FR" dirty="0">
                <a:latin typeface="Constantia" charset="0"/>
              </a:rPr>
              <a:t>Arrêté du 1</a:t>
            </a:r>
            <a:r>
              <a:rPr lang="fr-FR" baseline="30000" dirty="0">
                <a:latin typeface="Constantia" charset="0"/>
              </a:rPr>
              <a:t>er</a:t>
            </a:r>
            <a:r>
              <a:rPr lang="fr-FR" dirty="0">
                <a:latin typeface="Constantia" charset="0"/>
              </a:rPr>
              <a:t> octobre 1990</a:t>
            </a:r>
            <a:endParaRPr lang="fr-FR" dirty="0"/>
          </a:p>
          <a:p>
            <a:r>
              <a:rPr lang="fr-FR" dirty="0"/>
              <a:t>Agrément</a:t>
            </a:r>
          </a:p>
          <a:p>
            <a:r>
              <a:rPr lang="fr-FR" dirty="0"/>
              <a:t>Règlement intérieur</a:t>
            </a:r>
          </a:p>
          <a:p>
            <a:r>
              <a:rPr lang="fr-FR" dirty="0"/>
              <a:t>Contrat d’accueil</a:t>
            </a:r>
          </a:p>
          <a:p>
            <a:r>
              <a:rPr lang="fr-FR" dirty="0"/>
              <a:t>Certificat d’AFT</a:t>
            </a:r>
          </a:p>
          <a:p>
            <a:r>
              <a:rPr lang="fr-FR" dirty="0"/>
              <a:t>25 AFT, 35 places</a:t>
            </a:r>
          </a:p>
          <a:p>
            <a:endParaRPr lang="fr-FR" dirty="0"/>
          </a:p>
        </p:txBody>
      </p:sp>
      <p:sp>
        <p:nvSpPr>
          <p:cNvPr id="3" name="Titre 2"/>
          <p:cNvSpPr>
            <a:spLocks noGrp="1"/>
          </p:cNvSpPr>
          <p:nvPr>
            <p:ph type="title"/>
          </p:nvPr>
        </p:nvSpPr>
        <p:spPr/>
        <p:txBody>
          <a:bodyPr>
            <a:normAutofit/>
          </a:bodyPr>
          <a:lstStyle/>
          <a:p>
            <a:r>
              <a:rPr lang="fr-FR" dirty="0">
                <a:solidFill>
                  <a:srgbClr val="FF0000"/>
                </a:solidFill>
              </a:rPr>
              <a:t>3/Accueil Familial Thérapeutique</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
        <p:nvSpPr>
          <p:cNvPr id="6" name="Espace réservé du contenu 1"/>
          <p:cNvSpPr txBox="1">
            <a:spLocks/>
          </p:cNvSpPr>
          <p:nvPr/>
        </p:nvSpPr>
        <p:spPr>
          <a:xfrm>
            <a:off x="6208295" y="2666870"/>
            <a:ext cx="4726967" cy="402336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fr-FR" dirty="0"/>
          </a:p>
          <a:p>
            <a:r>
              <a:rPr lang="fr-FR" dirty="0"/>
              <a:t>INTERVENTION SPECIALISE EN AFT</a:t>
            </a:r>
          </a:p>
          <a:p>
            <a:r>
              <a:rPr lang="fr-FR" dirty="0"/>
              <a:t>Indication,  préparation, suivi,  accompagnement</a:t>
            </a:r>
          </a:p>
          <a:p>
            <a:r>
              <a:rPr lang="fr-FR" dirty="0"/>
              <a:t>Formation</a:t>
            </a:r>
          </a:p>
          <a:p>
            <a:r>
              <a:rPr lang="fr-FR" dirty="0"/>
              <a:t>Aspects thérapeutiques de l’AFT</a:t>
            </a:r>
          </a:p>
          <a:p>
            <a:r>
              <a:rPr lang="fr-FR" dirty="0"/>
              <a:t>Infirmier Référent</a:t>
            </a:r>
          </a:p>
          <a:p>
            <a:endParaRPr lang="fr-FR" dirty="0"/>
          </a:p>
        </p:txBody>
      </p:sp>
    </p:spTree>
    <p:extLst>
      <p:ext uri="{BB962C8B-B14F-4D97-AF65-F5344CB8AC3E}">
        <p14:creationId xmlns:p14="http://schemas.microsoft.com/office/powerpoint/2010/main" val="2308006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24128" y="1836602"/>
            <a:ext cx="9720073" cy="4472758"/>
          </a:xfrm>
        </p:spPr>
        <p:txBody>
          <a:bodyPr>
            <a:normAutofit lnSpcReduction="10000"/>
          </a:bodyPr>
          <a:lstStyle/>
          <a:p>
            <a:r>
              <a:rPr lang="fr-FR" b="1" dirty="0"/>
              <a:t>5 appartements relais</a:t>
            </a:r>
          </a:p>
          <a:p>
            <a:pPr>
              <a:buFont typeface="Arial" charset="0"/>
              <a:buChar char="•"/>
            </a:pPr>
            <a:r>
              <a:rPr lang="fr-FR" dirty="0"/>
              <a:t>Appartement meublé, loué par l</a:t>
            </a:r>
            <a:r>
              <a:rPr lang="ja-JP" altLang="fr-FR" dirty="0"/>
              <a:t>’</a:t>
            </a:r>
            <a:r>
              <a:rPr lang="fr-FR" altLang="ja-JP" dirty="0"/>
              <a:t>hôpital et mis à la disposition des patients suivi par l</a:t>
            </a:r>
            <a:r>
              <a:rPr lang="ja-JP" altLang="fr-FR" dirty="0"/>
              <a:t>’</a:t>
            </a:r>
            <a:r>
              <a:rPr lang="fr-FR" altLang="ja-JP" dirty="0"/>
              <a:t>URPS, avec un projet d</a:t>
            </a:r>
            <a:r>
              <a:rPr lang="ja-JP" altLang="fr-FR" dirty="0"/>
              <a:t>’</a:t>
            </a:r>
            <a:r>
              <a:rPr lang="fr-FR" altLang="ja-JP" dirty="0"/>
              <a:t>appartement individuel.</a:t>
            </a:r>
          </a:p>
          <a:p>
            <a:pPr>
              <a:buFont typeface="Arial" charset="0"/>
              <a:buChar char="•"/>
            </a:pPr>
            <a:r>
              <a:rPr lang="fr-FR" dirty="0"/>
              <a:t>Il s</a:t>
            </a:r>
            <a:r>
              <a:rPr lang="ja-JP" altLang="fr-FR" dirty="0"/>
              <a:t>’</a:t>
            </a:r>
            <a:r>
              <a:rPr lang="fr-FR" altLang="ja-JP" dirty="0"/>
              <a:t>agit d</a:t>
            </a:r>
            <a:r>
              <a:rPr lang="ja-JP" altLang="fr-FR" dirty="0"/>
              <a:t>’</a:t>
            </a:r>
            <a:r>
              <a:rPr lang="fr-FR" altLang="ja-JP" dirty="0"/>
              <a:t>une étape afin que le patient puisse expérimenter la vie autonome (gestion du quotidien, de la solitude, EAS…) avant de prendre son propre appartement.</a:t>
            </a:r>
          </a:p>
          <a:p>
            <a:pPr>
              <a:buFont typeface="Arial" charset="0"/>
              <a:buChar char="•"/>
            </a:pPr>
            <a:r>
              <a:rPr lang="fr-FR" altLang="ja-JP" dirty="0"/>
              <a:t>Evaluation gestion des taches du quotidien, qui peuvent être compensées par des dispositifs sociaux (portage des repas, aide ménagères…).</a:t>
            </a:r>
          </a:p>
          <a:p>
            <a:pPr>
              <a:buNone/>
            </a:pPr>
            <a:endParaRPr lang="fr-FR" dirty="0"/>
          </a:p>
          <a:p>
            <a:pPr>
              <a:buNone/>
            </a:pPr>
            <a:r>
              <a:rPr lang="fr-FR" dirty="0"/>
              <a:t> Cet outil peut aussi aider des personnes ayant peu de moyens financiers (AAH, RSA…) à faire des économies avant d</a:t>
            </a:r>
            <a:r>
              <a:rPr lang="ja-JP" altLang="fr-FR" dirty="0"/>
              <a:t>’</a:t>
            </a:r>
            <a:r>
              <a:rPr lang="fr-FR" altLang="ja-JP" dirty="0"/>
              <a:t>intégrer et de meubler leur propre appartement, et aussi d</a:t>
            </a:r>
            <a:r>
              <a:rPr lang="ja-JP" altLang="fr-FR" dirty="0"/>
              <a:t>’</a:t>
            </a:r>
            <a:r>
              <a:rPr lang="fr-FR" altLang="ja-JP" dirty="0"/>
              <a:t>éviter d</a:t>
            </a:r>
            <a:r>
              <a:rPr lang="ja-JP" altLang="fr-FR" dirty="0"/>
              <a:t>’</a:t>
            </a:r>
            <a:r>
              <a:rPr lang="fr-FR" altLang="ja-JP" dirty="0"/>
              <a:t>engager à perte des frais dans un projet inadapté; il peut, au contraire, rassurer d</a:t>
            </a:r>
            <a:r>
              <a:rPr lang="ja-JP" altLang="fr-FR" dirty="0"/>
              <a:t>’</a:t>
            </a:r>
            <a:r>
              <a:rPr lang="fr-FR" altLang="ja-JP" dirty="0"/>
              <a:t>autres sur leurs capacités à vivre seul.</a:t>
            </a:r>
          </a:p>
          <a:p>
            <a:endParaRPr lang="fr-FR" dirty="0"/>
          </a:p>
        </p:txBody>
      </p:sp>
      <p:sp>
        <p:nvSpPr>
          <p:cNvPr id="3" name="Titre 2"/>
          <p:cNvSpPr>
            <a:spLocks noGrp="1"/>
          </p:cNvSpPr>
          <p:nvPr>
            <p:ph type="title"/>
          </p:nvPr>
        </p:nvSpPr>
        <p:spPr/>
        <p:txBody>
          <a:bodyPr>
            <a:normAutofit/>
          </a:bodyPr>
          <a:lstStyle/>
          <a:p>
            <a:r>
              <a:rPr lang="fr-FR" dirty="0">
                <a:solidFill>
                  <a:srgbClr val="FF0000"/>
                </a:solidFill>
              </a:rPr>
              <a:t>4/Appart Relais</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711619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024127" y="2923674"/>
            <a:ext cx="9720073" cy="4023360"/>
          </a:xfrm>
        </p:spPr>
        <p:txBody>
          <a:bodyPr>
            <a:normAutofit/>
          </a:bodyPr>
          <a:lstStyle/>
          <a:p>
            <a:r>
              <a:rPr lang="fr-FR" sz="6600" i="1" dirty="0"/>
              <a:t>Accompagnement et </a:t>
            </a:r>
          </a:p>
          <a:p>
            <a:r>
              <a:rPr lang="fr-FR" sz="6600" i="1" dirty="0"/>
              <a:t>Mise en situation à domicile </a:t>
            </a:r>
          </a:p>
        </p:txBody>
      </p:sp>
      <p:sp>
        <p:nvSpPr>
          <p:cNvPr id="3" name="Titre 2"/>
          <p:cNvSpPr>
            <a:spLocks noGrp="1"/>
          </p:cNvSpPr>
          <p:nvPr>
            <p:ph type="title"/>
          </p:nvPr>
        </p:nvSpPr>
        <p:spPr/>
        <p:txBody>
          <a:bodyPr>
            <a:normAutofit/>
          </a:bodyPr>
          <a:lstStyle/>
          <a:p>
            <a:r>
              <a:rPr lang="fr-FR" dirty="0">
                <a:solidFill>
                  <a:srgbClr val="FF0000"/>
                </a:solidFill>
              </a:rPr>
              <a:t>5/Appartement Individuel (Privé)</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104240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a:buFont typeface="Arial" panose="020B0604020202020204" pitchFamily="34" charset="0"/>
              <a:buChar char="•"/>
            </a:pPr>
            <a:r>
              <a:rPr lang="fr-FR" dirty="0"/>
              <a:t>  Atelier ( Individuel et de Groupe)</a:t>
            </a:r>
          </a:p>
          <a:p>
            <a:pPr>
              <a:buFont typeface="Arial" panose="020B0604020202020204" pitchFamily="34" charset="0"/>
              <a:buChar char="•"/>
            </a:pPr>
            <a:r>
              <a:rPr lang="fr-FR" dirty="0"/>
              <a:t>  Atelier Entraînement aux Habiletés sociales</a:t>
            </a:r>
          </a:p>
          <a:p>
            <a:pPr>
              <a:buFont typeface="Arial" panose="020B0604020202020204" pitchFamily="34" charset="0"/>
              <a:buChar char="•"/>
            </a:pPr>
            <a:r>
              <a:rPr lang="fr-FR" dirty="0"/>
              <a:t>  Echelle d’Autonomie Sociale …EAS</a:t>
            </a:r>
          </a:p>
          <a:p>
            <a:pPr>
              <a:buFont typeface="Arial" panose="020B0604020202020204" pitchFamily="34" charset="0"/>
              <a:buChar char="•"/>
            </a:pPr>
            <a:r>
              <a:rPr lang="fr-FR" dirty="0"/>
              <a:t>  Evaluation Psychologique: WAIS </a:t>
            </a:r>
          </a:p>
          <a:p>
            <a:pPr>
              <a:buFont typeface="Arial" panose="020B0604020202020204" pitchFamily="34" charset="0"/>
              <a:buChar char="•"/>
            </a:pPr>
            <a:r>
              <a:rPr lang="fr-FR" dirty="0"/>
              <a:t>  Atelier Education Thérapeutique: Maladie, traitement…</a:t>
            </a:r>
          </a:p>
          <a:p>
            <a:pPr>
              <a:buFont typeface="Arial" panose="020B0604020202020204" pitchFamily="34" charset="0"/>
              <a:buChar char="•"/>
            </a:pPr>
            <a:r>
              <a:rPr lang="fr-FR" dirty="0"/>
              <a:t>  Entretien avec les familles : support  PACT</a:t>
            </a:r>
          </a:p>
          <a:p>
            <a:pPr>
              <a:buFont typeface="Arial" panose="020B0604020202020204" pitchFamily="34" charset="0"/>
              <a:buChar char="•"/>
            </a:pPr>
            <a:r>
              <a:rPr lang="fr-FR" dirty="0"/>
              <a:t>  Atelier groupe : CAMPS /SEJOURS hors secteur</a:t>
            </a:r>
          </a:p>
        </p:txBody>
      </p:sp>
      <p:sp>
        <p:nvSpPr>
          <p:cNvPr id="3" name="Titre 2"/>
          <p:cNvSpPr>
            <a:spLocks noGrp="1"/>
          </p:cNvSpPr>
          <p:nvPr>
            <p:ph type="title"/>
          </p:nvPr>
        </p:nvSpPr>
        <p:spPr/>
        <p:txBody>
          <a:bodyPr/>
          <a:lstStyle/>
          <a:p>
            <a:r>
              <a:rPr lang="fr-FR" dirty="0"/>
              <a:t>Autres Outils……</a:t>
            </a:r>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1567473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Exemple de Parcours de </a:t>
            </a:r>
            <a:r>
              <a:rPr lang="fr-FR" dirty="0" err="1"/>
              <a:t>Réhab</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266493034"/>
              </p:ext>
            </p:extLst>
          </p:nvPr>
        </p:nvGraphicFramePr>
        <p:xfrm>
          <a:off x="934675" y="1836602"/>
          <a:ext cx="8401829" cy="4687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 4"/>
          <p:cNvPicPr/>
          <p:nvPr/>
        </p:nvPicPr>
        <p:blipFill rotWithShape="1">
          <a:blip r:embed="rId7">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7">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814320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a:t>Partenariat URPS/S2R</a:t>
            </a:r>
          </a:p>
        </p:txBody>
      </p:sp>
      <p:pic>
        <p:nvPicPr>
          <p:cNvPr id="4" name="Espace réservé du contenu 29"/>
          <p:cNvPicPr>
            <a:picLocks noGrp="1" noChangeAspect="1"/>
          </p:cNvPicPr>
          <p:nvPr>
            <p:ph idx="1"/>
          </p:nvPr>
        </p:nvPicPr>
        <p:blipFill>
          <a:blip r:embed="rId2" cstate="print">
            <a:extLst>
              <a:ext uri="{28A0092B-C50C-407E-A947-70E740481C1C}">
                <a14:useLocalDpi xmlns:a14="http://schemas.microsoft.com/office/drawing/2010/main" val="0"/>
              </a:ext>
            </a:extLst>
          </a:blip>
          <a:srcRect t="4102" b="4102"/>
          <a:stretch>
            <a:fillRect/>
          </a:stretch>
        </p:blipFill>
        <p:spPr>
          <a:xfrm>
            <a:off x="513348" y="2084832"/>
            <a:ext cx="8229600" cy="4738531"/>
          </a:xfrm>
        </p:spPr>
      </p:pic>
      <p:pic>
        <p:nvPicPr>
          <p:cNvPr id="5" name="Image 4"/>
          <p:cNvPicPr/>
          <p:nvPr/>
        </p:nvPicPr>
        <p:blipFill rotWithShape="1">
          <a:blip r:embed="rId3">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3">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31809897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a:xfrm>
            <a:off x="992923" y="765974"/>
            <a:ext cx="8229600" cy="1143000"/>
          </a:xfrm>
        </p:spPr>
        <p:txBody>
          <a:bodyPr/>
          <a:lstStyle/>
          <a:p>
            <a:pPr algn="ctr"/>
            <a:r>
              <a:rPr lang="fr-FR" dirty="0"/>
              <a:t>FIN</a:t>
            </a:r>
          </a:p>
        </p:txBody>
      </p:sp>
      <p:sp>
        <p:nvSpPr>
          <p:cNvPr id="8" name="Titre 6"/>
          <p:cNvSpPr txBox="1">
            <a:spLocks/>
          </p:cNvSpPr>
          <p:nvPr/>
        </p:nvSpPr>
        <p:spPr>
          <a:xfrm>
            <a:off x="1991544" y="3284984"/>
            <a:ext cx="8229600" cy="1143000"/>
          </a:xfrm>
          <a:prstGeom prst="rect">
            <a:avLst/>
          </a:prstGeom>
        </p:spPr>
        <p:txBody>
          <a:bodyPr vert="horz" rtlCol="0" anchor="ctr">
            <a:normAutofit/>
            <a:scene3d>
              <a:camera prst="orthographicFront"/>
              <a:lightRig rig="soft" dir="t"/>
            </a:scene3d>
            <a:sp3d prstMaterial="softEdge">
              <a:bevelT w="25400" h="25400"/>
            </a:sp3d>
          </a:bodyPr>
          <a:lstStyle/>
          <a:p>
            <a:pPr algn="ctr" defTabSz="914400">
              <a:spcBef>
                <a:spcPct val="0"/>
              </a:spcBef>
              <a:defRPr/>
            </a:pPr>
            <a:r>
              <a:rPr lang="fr-FR" sz="4100" b="1" dirty="0">
                <a:solidFill>
                  <a:schemeClr val="tx2"/>
                </a:solidFill>
                <a:effectLst>
                  <a:outerShdw blurRad="31750" dist="25400" dir="5400000" algn="tl" rotWithShape="0">
                    <a:srgbClr val="000000">
                      <a:alpha val="25000"/>
                    </a:srgbClr>
                  </a:outerShdw>
                </a:effectLst>
                <a:latin typeface="+mj-lt"/>
                <a:ea typeface="+mj-ea"/>
                <a:cs typeface="+mj-cs"/>
              </a:rPr>
              <a:t>Merci pour votre attention </a:t>
            </a:r>
          </a:p>
        </p:txBody>
      </p:sp>
      <p:pic>
        <p:nvPicPr>
          <p:cNvPr id="4" name="Image 3"/>
          <p:cNvPicPr/>
          <p:nvPr/>
        </p:nvPicPr>
        <p:blipFill rotWithShape="1">
          <a:blip r:embed="rId3">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3">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1254419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RE" dirty="0"/>
          </a:p>
        </p:txBody>
      </p:sp>
      <p:sp>
        <p:nvSpPr>
          <p:cNvPr id="3" name="Espace réservé du contenu 2"/>
          <p:cNvSpPr>
            <a:spLocks noGrp="1"/>
          </p:cNvSpPr>
          <p:nvPr>
            <p:ph idx="1"/>
          </p:nvPr>
        </p:nvSpPr>
        <p:spPr/>
        <p:txBody>
          <a:bodyPr/>
          <a:lstStyle/>
          <a:p>
            <a:endParaRPr lang="fr-RE"/>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021780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RE" dirty="0"/>
              <a:t>Missions de l’URPS</a:t>
            </a:r>
          </a:p>
        </p:txBody>
      </p:sp>
      <p:sp>
        <p:nvSpPr>
          <p:cNvPr id="3" name="Espace réservé du contenu 2"/>
          <p:cNvSpPr>
            <a:spLocks noGrp="1"/>
          </p:cNvSpPr>
          <p:nvPr>
            <p:ph idx="1"/>
          </p:nvPr>
        </p:nvSpPr>
        <p:spPr>
          <a:xfrm>
            <a:off x="121759" y="2084832"/>
            <a:ext cx="10478061" cy="4572000"/>
          </a:xfrm>
        </p:spPr>
        <p:txBody>
          <a:bodyPr>
            <a:normAutofit lnSpcReduction="10000"/>
          </a:bodyPr>
          <a:lstStyle/>
          <a:p>
            <a:pPr marL="514350" indent="-514350">
              <a:buFont typeface="+mj-lt"/>
              <a:buAutoNum type="arabicPeriod"/>
            </a:pPr>
            <a:r>
              <a:rPr lang="fr-FR" sz="2800" dirty="0"/>
              <a:t>L’URPS répond aux besoins spécifiques de réhabilitation psycho-sociale, en santé mentale pour le secteur du bassin Sud (de St Louis/Avirons à St-Joseph), en lien avec les partenaires du réseau de soins : centre d’urgence, hospitalisation temps plein, centres médico-psychologiques, et les secteurs libéraux .  </a:t>
            </a:r>
          </a:p>
          <a:p>
            <a:pPr marL="514350" indent="-514350">
              <a:buFont typeface="+mj-lt"/>
              <a:buAutoNum type="arabicPeriod"/>
            </a:pPr>
            <a:r>
              <a:rPr lang="fr-FR" sz="2800" dirty="0"/>
              <a:t>Assure la prise en soins de personnes souffrant de troubles psychiques chroniques en garantissant un suivi intensif, un soutien au quotidien et un accompagnement dans le réseau médico-social, socio- professionnel et associatif </a:t>
            </a:r>
          </a:p>
          <a:p>
            <a:pPr marL="514350" indent="-514350">
              <a:buFont typeface="+mj-lt"/>
              <a:buAutoNum type="arabicPeriod"/>
            </a:pPr>
            <a:r>
              <a:rPr lang="fr-FR" sz="2800" dirty="0"/>
              <a:t>Oriente et tente de maintenir dans la stabilité ces personnes, dans un environnement propice à leur réadaptation, à leur réinsertion, à leur réhabilitation psycho-sociale.</a:t>
            </a:r>
          </a:p>
          <a:p>
            <a:endParaRPr lang="fr-RE" dirty="0"/>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1760322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e 3"/>
          <p:cNvGrpSpPr/>
          <p:nvPr/>
        </p:nvGrpSpPr>
        <p:grpSpPr>
          <a:xfrm>
            <a:off x="899905" y="818147"/>
            <a:ext cx="10111454" cy="3807250"/>
            <a:chOff x="834614" y="155867"/>
            <a:chExt cx="10111454" cy="3807250"/>
          </a:xfrm>
        </p:grpSpPr>
        <p:pic>
          <p:nvPicPr>
            <p:cNvPr id="5" name="Image 4"/>
            <p:cNvPicPr/>
            <p:nvPr/>
          </p:nvPicPr>
          <p:blipFill>
            <a:blip r:embed="rId2">
              <a:extLst>
                <a:ext uri="{28A0092B-C50C-407E-A947-70E740481C1C}">
                  <a14:useLocalDpi xmlns:a14="http://schemas.microsoft.com/office/drawing/2010/main" val="0"/>
                </a:ext>
              </a:extLst>
            </a:blip>
            <a:stretch>
              <a:fillRect/>
            </a:stretch>
          </p:blipFill>
          <p:spPr>
            <a:xfrm>
              <a:off x="834614" y="155867"/>
              <a:ext cx="10111454" cy="3807250"/>
            </a:xfrm>
            <a:prstGeom prst="rect">
              <a:avLst/>
            </a:prstGeom>
          </p:spPr>
        </p:pic>
        <p:sp>
          <p:nvSpPr>
            <p:cNvPr id="6" name="Rectangle 5"/>
            <p:cNvSpPr/>
            <p:nvPr/>
          </p:nvSpPr>
          <p:spPr>
            <a:xfrm>
              <a:off x="3741821" y="1382585"/>
              <a:ext cx="4752473" cy="237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RE"/>
            </a:p>
          </p:txBody>
        </p:sp>
      </p:grpSp>
      <p:sp>
        <p:nvSpPr>
          <p:cNvPr id="2" name="Titre 1"/>
          <p:cNvSpPr>
            <a:spLocks noGrp="1"/>
          </p:cNvSpPr>
          <p:nvPr>
            <p:ph type="ctrTitle"/>
          </p:nvPr>
        </p:nvSpPr>
        <p:spPr>
          <a:xfrm>
            <a:off x="2438400" y="3162357"/>
            <a:ext cx="7772400" cy="1463040"/>
          </a:xfrm>
        </p:spPr>
        <p:txBody>
          <a:bodyPr/>
          <a:lstStyle/>
          <a:p>
            <a:r>
              <a:rPr lang="fr-FR" dirty="0"/>
              <a:t>I/ OUTILS SPECIFIQUES du S2R  </a:t>
            </a:r>
          </a:p>
        </p:txBody>
      </p:sp>
      <p:sp>
        <p:nvSpPr>
          <p:cNvPr id="3" name="Sous-titre 2"/>
          <p:cNvSpPr>
            <a:spLocks noGrp="1"/>
          </p:cNvSpPr>
          <p:nvPr>
            <p:ph type="subTitle" idx="1"/>
          </p:nvPr>
        </p:nvSpPr>
        <p:spPr>
          <a:xfrm>
            <a:off x="4259178" y="3789245"/>
            <a:ext cx="4860757" cy="1463040"/>
          </a:xfrm>
        </p:spPr>
        <p:txBody>
          <a:bodyPr>
            <a:normAutofit/>
          </a:bodyPr>
          <a:lstStyle/>
          <a:p>
            <a:r>
              <a:rPr lang="fr-FR" sz="2800" dirty="0"/>
              <a:t>De réhabilitation psychosociale</a:t>
            </a:r>
          </a:p>
        </p:txBody>
      </p:sp>
    </p:spTree>
    <p:extLst>
      <p:ext uri="{BB962C8B-B14F-4D97-AF65-F5344CB8AC3E}">
        <p14:creationId xmlns:p14="http://schemas.microsoft.com/office/powerpoint/2010/main" val="419414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48649" y="2035576"/>
            <a:ext cx="8229600" cy="4525963"/>
          </a:xfrm>
        </p:spPr>
        <p:txBody>
          <a:bodyPr/>
          <a:lstStyle/>
          <a:p>
            <a:pPr>
              <a:buNone/>
            </a:pPr>
            <a:endParaRPr lang="fr-FR" dirty="0"/>
          </a:p>
          <a:p>
            <a:pPr lvl="0"/>
            <a:r>
              <a:rPr lang="fr-FR" sz="3600" dirty="0"/>
              <a:t>« Case management » individualisé : vision globale de l’accompagnement de la personne</a:t>
            </a:r>
          </a:p>
          <a:p>
            <a:pPr>
              <a:buNone/>
            </a:pPr>
            <a:endParaRPr lang="fr-FR" sz="1600" dirty="0"/>
          </a:p>
          <a:p>
            <a:pPr>
              <a:buNone/>
            </a:pPr>
            <a:r>
              <a:rPr lang="fr-FR" sz="2800" dirty="0"/>
              <a:t>(Cela donne une vision globale du projet et de l’accompagnement de la personne. Chaque professionnel va s’orienter  vers des partenaire en fonction des besoins de la personne.)</a:t>
            </a:r>
          </a:p>
        </p:txBody>
      </p:sp>
      <p:sp>
        <p:nvSpPr>
          <p:cNvPr id="2" name="Titre 1"/>
          <p:cNvSpPr>
            <a:spLocks noGrp="1"/>
          </p:cNvSpPr>
          <p:nvPr>
            <p:ph type="title"/>
          </p:nvPr>
        </p:nvSpPr>
        <p:spPr>
          <a:xfrm>
            <a:off x="922420" y="617938"/>
            <a:ext cx="9809747" cy="1417638"/>
          </a:xfrm>
        </p:spPr>
        <p:txBody>
          <a:bodyPr>
            <a:normAutofit fontScale="90000"/>
          </a:bodyPr>
          <a:lstStyle/>
          <a:p>
            <a:br>
              <a:rPr lang="fr-FR" dirty="0"/>
            </a:br>
            <a:r>
              <a:rPr lang="fr-FR" dirty="0"/>
              <a:t>1</a:t>
            </a:r>
            <a:r>
              <a:rPr lang="fr-FR" b="1" dirty="0"/>
              <a:t>/  »Case management » individualisé </a:t>
            </a:r>
            <a:br>
              <a:rPr lang="fr-FR" dirty="0"/>
            </a:br>
            <a:endParaRPr lang="fr-FR" dirty="0"/>
          </a:p>
        </p:txBody>
      </p:sp>
      <p:pic>
        <p:nvPicPr>
          <p:cNvPr id="4" name="Image 3" descr="photo case managment.JPG"/>
          <p:cNvPicPr>
            <a:picLocks noChangeAspect="1"/>
          </p:cNvPicPr>
          <p:nvPr/>
        </p:nvPicPr>
        <p:blipFill>
          <a:blip r:embed="rId2" cstate="print"/>
          <a:stretch>
            <a:fillRect/>
          </a:stretch>
        </p:blipFill>
        <p:spPr>
          <a:xfrm>
            <a:off x="8678249" y="3181295"/>
            <a:ext cx="2535183" cy="3380244"/>
          </a:xfrm>
          <a:prstGeom prst="rect">
            <a:avLst/>
          </a:prstGeom>
        </p:spPr>
      </p:pic>
      <p:pic>
        <p:nvPicPr>
          <p:cNvPr id="5" name="Image 4"/>
          <p:cNvPicPr/>
          <p:nvPr/>
        </p:nvPicPr>
        <p:blipFill rotWithShape="1">
          <a:blip r:embed="rId3">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3">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7923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899905" y="818147"/>
            <a:ext cx="10111454" cy="3807250"/>
            <a:chOff x="834614" y="155867"/>
            <a:chExt cx="10111454" cy="3807250"/>
          </a:xfrm>
        </p:grpSpPr>
        <p:pic>
          <p:nvPicPr>
            <p:cNvPr id="5" name="Image 4"/>
            <p:cNvPicPr/>
            <p:nvPr/>
          </p:nvPicPr>
          <p:blipFill>
            <a:blip r:embed="rId2">
              <a:extLst>
                <a:ext uri="{28A0092B-C50C-407E-A947-70E740481C1C}">
                  <a14:useLocalDpi xmlns:a14="http://schemas.microsoft.com/office/drawing/2010/main" val="0"/>
                </a:ext>
              </a:extLst>
            </a:blip>
            <a:stretch>
              <a:fillRect/>
            </a:stretch>
          </p:blipFill>
          <p:spPr>
            <a:xfrm>
              <a:off x="834614" y="155867"/>
              <a:ext cx="10111454" cy="3807250"/>
            </a:xfrm>
            <a:prstGeom prst="rect">
              <a:avLst/>
            </a:prstGeom>
          </p:spPr>
        </p:pic>
        <p:sp>
          <p:nvSpPr>
            <p:cNvPr id="6" name="Rectangle 5"/>
            <p:cNvSpPr/>
            <p:nvPr/>
          </p:nvSpPr>
          <p:spPr>
            <a:xfrm>
              <a:off x="3741821" y="1382585"/>
              <a:ext cx="4752473" cy="23712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RE"/>
            </a:p>
          </p:txBody>
        </p:sp>
      </p:grpSp>
      <p:sp>
        <p:nvSpPr>
          <p:cNvPr id="4" name="Titre 3"/>
          <p:cNvSpPr>
            <a:spLocks noGrp="1"/>
          </p:cNvSpPr>
          <p:nvPr>
            <p:ph type="ctrTitle"/>
          </p:nvPr>
        </p:nvSpPr>
        <p:spPr>
          <a:xfrm>
            <a:off x="3807112" y="3230499"/>
            <a:ext cx="8686326" cy="1829761"/>
          </a:xfrm>
        </p:spPr>
        <p:txBody>
          <a:bodyPr>
            <a:normAutofit fontScale="90000"/>
          </a:bodyPr>
          <a:lstStyle/>
          <a:p>
            <a:pPr algn="l"/>
            <a:r>
              <a:rPr lang="fr-FR" dirty="0"/>
              <a:t>II/ OUTILS DE « MISE EN SITUATION COMMUNAUTAIRE »</a:t>
            </a:r>
            <a:br>
              <a:rPr lang="fr-FR" dirty="0"/>
            </a:br>
            <a:endParaRPr lang="fr-FR" dirty="0"/>
          </a:p>
        </p:txBody>
      </p:sp>
    </p:spTree>
    <p:extLst>
      <p:ext uri="{BB962C8B-B14F-4D97-AF65-F5344CB8AC3E}">
        <p14:creationId xmlns:p14="http://schemas.microsoft.com/office/powerpoint/2010/main" val="1610689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24128" y="2193029"/>
            <a:ext cx="8229600" cy="4162467"/>
          </a:xfrm>
        </p:spPr>
        <p:txBody>
          <a:bodyPr>
            <a:normAutofit/>
          </a:bodyPr>
          <a:lstStyle/>
          <a:p>
            <a:pPr lvl="0"/>
            <a:endParaRPr lang="fr-FR" dirty="0"/>
          </a:p>
          <a:p>
            <a:pPr lvl="0"/>
            <a:r>
              <a:rPr lang="fr-FR" sz="3600" dirty="0"/>
              <a:t>Appartement individuel </a:t>
            </a:r>
          </a:p>
          <a:p>
            <a:pPr lvl="0"/>
            <a:endParaRPr lang="fr-FR" sz="3600" dirty="0"/>
          </a:p>
          <a:p>
            <a:pPr lvl="0"/>
            <a:endParaRPr lang="fr-FR" sz="3600" dirty="0"/>
          </a:p>
          <a:p>
            <a:pPr lvl="0"/>
            <a:r>
              <a:rPr lang="fr-FR" sz="3600" dirty="0"/>
              <a:t>Appartement en collectif,</a:t>
            </a:r>
          </a:p>
          <a:p>
            <a:pPr lvl="0"/>
            <a:r>
              <a:rPr lang="fr-FR" sz="3600" dirty="0"/>
              <a:t>« la Case Etape »,</a:t>
            </a:r>
            <a:r>
              <a:rPr lang="fr-FR" sz="3600" dirty="0">
                <a:latin typeface="Agency FB" pitchFamily="34" charset="0"/>
              </a:rPr>
              <a:t> </a:t>
            </a:r>
          </a:p>
          <a:p>
            <a:pPr lvl="0">
              <a:buNone/>
            </a:pPr>
            <a:endParaRPr lang="fr-FR" dirty="0"/>
          </a:p>
          <a:p>
            <a:pPr>
              <a:buNone/>
            </a:pPr>
            <a:endParaRPr lang="fr-FR" sz="1600" dirty="0"/>
          </a:p>
          <a:p>
            <a:pPr>
              <a:buNone/>
            </a:pPr>
            <a:endParaRPr lang="fr-FR" dirty="0"/>
          </a:p>
        </p:txBody>
      </p:sp>
      <p:sp>
        <p:nvSpPr>
          <p:cNvPr id="2" name="Titre 1"/>
          <p:cNvSpPr>
            <a:spLocks noGrp="1"/>
          </p:cNvSpPr>
          <p:nvPr>
            <p:ph type="title"/>
          </p:nvPr>
        </p:nvSpPr>
        <p:spPr/>
        <p:txBody>
          <a:bodyPr>
            <a:normAutofit/>
          </a:bodyPr>
          <a:lstStyle/>
          <a:p>
            <a:pPr algn="ctr"/>
            <a:r>
              <a:rPr lang="fr-FR" sz="4500" b="1" dirty="0"/>
              <a:t>1-Appartement à visée thérapeutique </a:t>
            </a:r>
          </a:p>
        </p:txBody>
      </p:sp>
      <p:pic>
        <p:nvPicPr>
          <p:cNvPr id="4" name="Image 3" descr="photo case étape.JPG"/>
          <p:cNvPicPr>
            <a:picLocks noChangeAspect="1"/>
          </p:cNvPicPr>
          <p:nvPr/>
        </p:nvPicPr>
        <p:blipFill>
          <a:blip r:embed="rId2" cstate="print"/>
          <a:stretch>
            <a:fillRect/>
          </a:stretch>
        </p:blipFill>
        <p:spPr>
          <a:xfrm>
            <a:off x="7050505" y="2386022"/>
            <a:ext cx="2832359" cy="3776479"/>
          </a:xfrm>
          <a:prstGeom prst="rect">
            <a:avLst/>
          </a:prstGeom>
          <a:scene3d>
            <a:camera prst="orthographicFront"/>
            <a:lightRig rig="threePt" dir="t"/>
          </a:scene3d>
          <a:sp3d contourW="57150">
            <a:contourClr>
              <a:schemeClr val="tx2"/>
            </a:contourClr>
          </a:sp3d>
        </p:spPr>
      </p:pic>
      <p:pic>
        <p:nvPicPr>
          <p:cNvPr id="5" name="Image 4"/>
          <p:cNvPicPr/>
          <p:nvPr/>
        </p:nvPicPr>
        <p:blipFill rotWithShape="1">
          <a:blip r:embed="rId3">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6" name="Image 5"/>
          <p:cNvPicPr/>
          <p:nvPr/>
        </p:nvPicPr>
        <p:blipFill rotWithShape="1">
          <a:blip r:embed="rId3">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4261989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97602" y="500554"/>
            <a:ext cx="8229600" cy="5763209"/>
          </a:xfrm>
        </p:spPr>
        <p:txBody>
          <a:bodyPr>
            <a:normAutofit/>
          </a:bodyPr>
          <a:lstStyle/>
          <a:p>
            <a:pPr>
              <a:buNone/>
            </a:pPr>
            <a:endParaRPr lang="fr-FR" sz="3200" dirty="0"/>
          </a:p>
          <a:p>
            <a:r>
              <a:rPr lang="fr-FR" sz="3200" b="1" u="sng" dirty="0"/>
              <a:t>Les objectifs </a:t>
            </a:r>
            <a:r>
              <a:rPr lang="fr-FR" sz="3200" dirty="0"/>
              <a:t>: observer, évaluer, renforcer et entrainer les habiletés sociales et thérapeutiques, afin de permettre une réassurance aux personnes bénéficiaires, dans un fondu enchaîné entre l’hôpital et la communauté. </a:t>
            </a:r>
          </a:p>
          <a:p>
            <a:pPr>
              <a:buNone/>
            </a:pPr>
            <a:endParaRPr lang="fr-FR" sz="3200" i="1" dirty="0"/>
          </a:p>
          <a:p>
            <a:pPr>
              <a:buNone/>
            </a:pPr>
            <a:r>
              <a:rPr lang="fr-FR" sz="3200" i="1" dirty="0"/>
              <a:t>C’est une mise en situation réelle, dans un temps donné, avec des objectifs ciblés que ne nous permettait pas le séquentiel.</a:t>
            </a:r>
          </a:p>
          <a:p>
            <a:endParaRPr lang="fr-FR" sz="3200" dirty="0"/>
          </a:p>
        </p:txBody>
      </p:sp>
      <p:pic>
        <p:nvPicPr>
          <p:cNvPr id="4" name="Image 3"/>
          <p:cNvPicPr/>
          <p:nvPr/>
        </p:nvPicPr>
        <p:blipFill rotWithShape="1">
          <a:blip r:embed="rId2">
            <a:extLst>
              <a:ext uri="{28A0092B-C50C-407E-A947-70E740481C1C}">
                <a14:useLocalDpi xmlns:a14="http://schemas.microsoft.com/office/drawing/2010/main" val="0"/>
              </a:ext>
            </a:extLst>
          </a:blip>
          <a:srcRect r="71724"/>
          <a:stretch/>
        </p:blipFill>
        <p:spPr>
          <a:xfrm>
            <a:off x="10744200" y="152582"/>
            <a:ext cx="1351722" cy="1487374"/>
          </a:xfrm>
          <a:prstGeom prst="rect">
            <a:avLst/>
          </a:prstGeom>
        </p:spPr>
      </p:pic>
      <p:pic>
        <p:nvPicPr>
          <p:cNvPr id="5" name="Image 4"/>
          <p:cNvPicPr/>
          <p:nvPr/>
        </p:nvPicPr>
        <p:blipFill rotWithShape="1">
          <a:blip r:embed="rId2">
            <a:extLst>
              <a:ext uri="{28A0092B-C50C-407E-A947-70E740481C1C}">
                <a14:useLocalDpi xmlns:a14="http://schemas.microsoft.com/office/drawing/2010/main" val="0"/>
              </a:ext>
            </a:extLst>
          </a:blip>
          <a:srcRect l="74868" b="51617"/>
          <a:stretch/>
        </p:blipFill>
        <p:spPr>
          <a:xfrm>
            <a:off x="10833652" y="1836602"/>
            <a:ext cx="1358348" cy="898796"/>
          </a:xfrm>
          <a:prstGeom prst="rect">
            <a:avLst/>
          </a:prstGeom>
        </p:spPr>
      </p:pic>
    </p:spTree>
    <p:extLst>
      <p:ext uri="{BB962C8B-B14F-4D97-AF65-F5344CB8AC3E}">
        <p14:creationId xmlns:p14="http://schemas.microsoft.com/office/powerpoint/2010/main" val="24347643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égral">
  <a:themeElements>
    <a:clrScheme name="Inté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é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é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48</TotalTime>
  <Words>1123</Words>
  <Application>Microsoft Office PowerPoint</Application>
  <PresentationFormat>Grand écran</PresentationFormat>
  <Paragraphs>224</Paragraphs>
  <Slides>37</Slides>
  <Notes>2</Notes>
  <HiddenSlides>0</HiddenSlides>
  <MMClips>0</MMClips>
  <ScaleCrop>false</ScaleCrop>
  <HeadingPairs>
    <vt:vector size="6" baseType="variant">
      <vt:variant>
        <vt:lpstr>Polices utilisées</vt:lpstr>
      </vt:variant>
      <vt:variant>
        <vt:i4>13</vt:i4>
      </vt:variant>
      <vt:variant>
        <vt:lpstr>Thème</vt:lpstr>
      </vt:variant>
      <vt:variant>
        <vt:i4>1</vt:i4>
      </vt:variant>
      <vt:variant>
        <vt:lpstr>Titres des diapositives</vt:lpstr>
      </vt:variant>
      <vt:variant>
        <vt:i4>37</vt:i4>
      </vt:variant>
    </vt:vector>
  </HeadingPairs>
  <TitlesOfParts>
    <vt:vector size="51" baseType="lpstr">
      <vt:lpstr>SimSun</vt:lpstr>
      <vt:lpstr>Agency FB</vt:lpstr>
      <vt:lpstr>Arial</vt:lpstr>
      <vt:lpstr>Calibri</vt:lpstr>
      <vt:lpstr>Constantia</vt:lpstr>
      <vt:lpstr>Eras Bold ITC</vt:lpstr>
      <vt:lpstr>メイリオ</vt:lpstr>
      <vt:lpstr>Times New Roman</vt:lpstr>
      <vt:lpstr>Tw Cen MT</vt:lpstr>
      <vt:lpstr>Tw Cen MT Condensed</vt:lpstr>
      <vt:lpstr>Wingdings</vt:lpstr>
      <vt:lpstr>Wingdings 2</vt:lpstr>
      <vt:lpstr>Wingdings 3</vt:lpstr>
      <vt:lpstr>Intégral</vt:lpstr>
      <vt:lpstr>« Les outils de la Réhabilitation »</vt:lpstr>
      <vt:lpstr>« Service de Réhabilitation et de Réinsertion psychosociale (S2R) de L’EPSMR »:</vt:lpstr>
      <vt:lpstr>Unité de Réhabilitation Psycho-Sociale du CHU</vt:lpstr>
      <vt:lpstr>Missions de l’URPS</vt:lpstr>
      <vt:lpstr>I/ OUTILS SPECIFIQUES du S2R  </vt:lpstr>
      <vt:lpstr> 1/  »Case management » individualisé  </vt:lpstr>
      <vt:lpstr>II/ OUTILS DE « MISE EN SITUATION COMMUNAUTAIRE » </vt:lpstr>
      <vt:lpstr>1-Appartement à visée thérapeutique </vt:lpstr>
      <vt:lpstr>Présentation PowerPoint</vt:lpstr>
      <vt:lpstr>2-Appartement« Séquentiel » </vt:lpstr>
      <vt:lpstr>3/ APPARTEMENT TEMOIN « VIADUC » </vt:lpstr>
      <vt:lpstr> Partenariat :  L’association « Allon Déor »  </vt:lpstr>
      <vt:lpstr>4-Accueil Familial Thérapeutique:AFT</vt:lpstr>
      <vt:lpstr>LES ATELIERS DE GROUPE</vt:lpstr>
      <vt:lpstr>1/ RESOLUTION DE PROBLEMES </vt:lpstr>
      <vt:lpstr>Présentation PowerPoint</vt:lpstr>
      <vt:lpstr> 2/ EDUCATION THERAPEUTIQUE DU PATIENT (ETP)</vt:lpstr>
      <vt:lpstr>3/ SPORT SUR ORDONNANCE </vt:lpstr>
      <vt:lpstr>4/ PRO FAMILLE</vt:lpstr>
      <vt:lpstr>Echelle spécifiques  d’évaluation et d’orientation</vt:lpstr>
      <vt:lpstr>1/Le CASIG :un outil avec choix de vie  </vt:lpstr>
      <vt:lpstr>La CASIG évalue six domaines clés de la vie d'une PERSONNE</vt:lpstr>
      <vt:lpstr>2/ Echelle Evaluation des vécus subjectifs :</vt:lpstr>
      <vt:lpstr>3/REMEDIATION COGNITIVE:</vt:lpstr>
      <vt:lpstr> </vt:lpstr>
      <vt:lpstr>4/Evaluations Neuropsychologiques</vt:lpstr>
      <vt:lpstr>OUTILS URPS </vt:lpstr>
      <vt:lpstr>1/Protocole d’admission</vt:lpstr>
      <vt:lpstr>2/Projet personnalisé</vt:lpstr>
      <vt:lpstr>3/Accueil Familial Thérapeutique</vt:lpstr>
      <vt:lpstr>4/Appart Relais</vt:lpstr>
      <vt:lpstr>5/Appartement Individuel (Privé)</vt:lpstr>
      <vt:lpstr>Autres Outils……</vt:lpstr>
      <vt:lpstr>Exemple de Parcours de Réhab</vt:lpstr>
      <vt:lpstr>Partenariat URPS/S2R</vt:lpstr>
      <vt:lpstr>FIN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Les outils de la Réhabilitation »</dc:title>
  <dc:creator>CEDRIC PEDRE</dc:creator>
  <cp:lastModifiedBy>CEDRIC PEDRE</cp:lastModifiedBy>
  <cp:revision>6</cp:revision>
  <dcterms:created xsi:type="dcterms:W3CDTF">2017-03-10T11:43:28Z</dcterms:created>
  <dcterms:modified xsi:type="dcterms:W3CDTF">2017-03-13T04:27:49Z</dcterms:modified>
</cp:coreProperties>
</file>