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ireps974-my.sharepoint.com/personal/cedric_irepsreunion_org/Documents/Documents/IREPS/PROJET%202017/JOURNEE%20REHAB/questionnaire/Repr&#233;sentations,%20pratiques%20et%20connaissances%20des%20participants%20(r&#233;ponses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ireps974-my.sharepoint.com/personal/cedric_irepsreunion_org/Documents/Documents/IREPS/PROJET%202017/JOURNEE%20REHAB/questionnaire/Repr&#233;sentations,%20pratiques%20et%20connaissances%20des%20participants%20(r&#233;ponses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RE"/>
              <a:t> votre structure accueille-t-elle des personnes présentant des troubles psychiques sévères et durables ?</a:t>
            </a:r>
          </a:p>
        </c:rich>
      </c:tx>
      <c:layout>
        <c:manualLayout>
          <c:xMode val="edge"/>
          <c:yMode val="edge"/>
          <c:x val="0.17262069587727244"/>
          <c:y val="7.580654885015790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40"/>
      <c:rotY val="4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7222222222222224E-3"/>
          <c:y val="0.30152233875738149"/>
          <c:w val="0.99027770548575034"/>
          <c:h val="0.6370167556349036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838-4963-A85D-C9DFA38E91F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838-4963-A85D-C9DFA38E91F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E838-4963-A85D-C9DFA38E91F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838-4963-A85D-C9DFA38E91F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Feuil3!$A$31:$B$31</c:f>
              <c:strCache>
                <c:ptCount val="2"/>
                <c:pt idx="0">
                  <c:v>NON</c:v>
                </c:pt>
                <c:pt idx="1">
                  <c:v>OUI</c:v>
                </c:pt>
              </c:strCache>
            </c:strRef>
          </c:cat>
          <c:val>
            <c:numRef>
              <c:f>Feuil3!$A$32:$B$32</c:f>
              <c:numCache>
                <c:formatCode>General</c:formatCode>
                <c:ptCount val="2"/>
                <c:pt idx="0">
                  <c:v>2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838-4963-A85D-C9DFA38E91F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Feuil3!$B$64</c:f>
              <c:strCache>
                <c:ptCount val="1"/>
                <c:pt idx="0">
                  <c:v>NON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Feuil3!$A$65:$A$68</c:f>
              <c:strCache>
                <c:ptCount val="4"/>
                <c:pt idx="0">
                  <c:v>Judiciaire </c:v>
                </c:pt>
                <c:pt idx="1">
                  <c:v>Médico-social</c:v>
                </c:pt>
                <c:pt idx="2">
                  <c:v>Sanitaire</c:v>
                </c:pt>
                <c:pt idx="3">
                  <c:v>Social</c:v>
                </c:pt>
              </c:strCache>
            </c:strRef>
          </c:cat>
          <c:val>
            <c:numRef>
              <c:f>Feuil3!$B$65:$B$68</c:f>
              <c:numCache>
                <c:formatCode>General</c:formatCode>
                <c:ptCount val="4"/>
                <c:pt idx="0">
                  <c:v>1</c:v>
                </c:pt>
                <c:pt idx="1">
                  <c:v>13</c:v>
                </c:pt>
                <c:pt idx="2">
                  <c:v>3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55-4C51-9CC8-31E28875BF7D}"/>
            </c:ext>
          </c:extLst>
        </c:ser>
        <c:ser>
          <c:idx val="1"/>
          <c:order val="1"/>
          <c:tx>
            <c:strRef>
              <c:f>Feuil3!$C$64</c:f>
              <c:strCache>
                <c:ptCount val="1"/>
                <c:pt idx="0">
                  <c:v>OUI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Feuil3!$A$65:$A$68</c:f>
              <c:strCache>
                <c:ptCount val="4"/>
                <c:pt idx="0">
                  <c:v>Judiciaire </c:v>
                </c:pt>
                <c:pt idx="1">
                  <c:v>Médico-social</c:v>
                </c:pt>
                <c:pt idx="2">
                  <c:v>Sanitaire</c:v>
                </c:pt>
                <c:pt idx="3">
                  <c:v>Social</c:v>
                </c:pt>
              </c:strCache>
            </c:strRef>
          </c:cat>
          <c:val>
            <c:numRef>
              <c:f>Feuil3!$C$65:$C$68</c:f>
              <c:numCache>
                <c:formatCode>General</c:formatCode>
                <c:ptCount val="4"/>
                <c:pt idx="1">
                  <c:v>6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55-4C51-9CC8-31E28875BF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749025832"/>
        <c:axId val="749026816"/>
      </c:barChart>
      <c:catAx>
        <c:axId val="749025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49026816"/>
        <c:crosses val="autoZero"/>
        <c:auto val="1"/>
        <c:lblAlgn val="ctr"/>
        <c:lblOffset val="100"/>
        <c:noMultiLvlLbl val="0"/>
      </c:catAx>
      <c:valAx>
        <c:axId val="74902681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49025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12FC826-3E70-49F1-AC48-AA35A62ACE59}" type="datetimeFigureOut">
              <a:rPr lang="fr-RE" smtClean="0"/>
              <a:t>10/03/2017</a:t>
            </a:fld>
            <a:endParaRPr lang="fr-R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R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AEB2-07E8-45F7-92E8-BEB95CCEE7D4}" type="slidenum">
              <a:rPr lang="fr-RE" smtClean="0"/>
              <a:t>‹N°›</a:t>
            </a:fld>
            <a:endParaRPr lang="fr-R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014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FC826-3E70-49F1-AC48-AA35A62ACE59}" type="datetimeFigureOut">
              <a:rPr lang="fr-RE" smtClean="0"/>
              <a:t>10/03/2017</a:t>
            </a:fld>
            <a:endParaRPr lang="fr-R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R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AEB2-07E8-45F7-92E8-BEB95CCEE7D4}" type="slidenum">
              <a:rPr lang="fr-RE" smtClean="0"/>
              <a:t>‹N°›</a:t>
            </a:fld>
            <a:endParaRPr lang="fr-RE"/>
          </a:p>
        </p:txBody>
      </p:sp>
    </p:spTree>
    <p:extLst>
      <p:ext uri="{BB962C8B-B14F-4D97-AF65-F5344CB8AC3E}">
        <p14:creationId xmlns:p14="http://schemas.microsoft.com/office/powerpoint/2010/main" val="1680760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FC826-3E70-49F1-AC48-AA35A62ACE59}" type="datetimeFigureOut">
              <a:rPr lang="fr-RE" smtClean="0"/>
              <a:t>10/03/2017</a:t>
            </a:fld>
            <a:endParaRPr lang="fr-R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R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AEB2-07E8-45F7-92E8-BEB95CCEE7D4}" type="slidenum">
              <a:rPr lang="fr-RE" smtClean="0"/>
              <a:t>‹N°›</a:t>
            </a:fld>
            <a:endParaRPr lang="fr-RE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559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FC826-3E70-49F1-AC48-AA35A62ACE59}" type="datetimeFigureOut">
              <a:rPr lang="fr-RE" smtClean="0"/>
              <a:t>10/03/2017</a:t>
            </a:fld>
            <a:endParaRPr lang="fr-R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R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AEB2-07E8-45F7-92E8-BEB95CCEE7D4}" type="slidenum">
              <a:rPr lang="fr-RE" smtClean="0"/>
              <a:t>‹N°›</a:t>
            </a:fld>
            <a:endParaRPr lang="fr-RE"/>
          </a:p>
        </p:txBody>
      </p:sp>
    </p:spTree>
    <p:extLst>
      <p:ext uri="{BB962C8B-B14F-4D97-AF65-F5344CB8AC3E}">
        <p14:creationId xmlns:p14="http://schemas.microsoft.com/office/powerpoint/2010/main" val="4259844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FC826-3E70-49F1-AC48-AA35A62ACE59}" type="datetimeFigureOut">
              <a:rPr lang="fr-RE" smtClean="0"/>
              <a:t>10/03/2017</a:t>
            </a:fld>
            <a:endParaRPr lang="fr-R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R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AEB2-07E8-45F7-92E8-BEB95CCEE7D4}" type="slidenum">
              <a:rPr lang="fr-RE" smtClean="0"/>
              <a:t>‹N°›</a:t>
            </a:fld>
            <a:endParaRPr lang="fr-R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16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FC826-3E70-49F1-AC48-AA35A62ACE59}" type="datetimeFigureOut">
              <a:rPr lang="fr-RE" smtClean="0"/>
              <a:t>10/03/2017</a:t>
            </a:fld>
            <a:endParaRPr lang="fr-R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R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AEB2-07E8-45F7-92E8-BEB95CCEE7D4}" type="slidenum">
              <a:rPr lang="fr-RE" smtClean="0"/>
              <a:t>‹N°›</a:t>
            </a:fld>
            <a:endParaRPr lang="fr-RE"/>
          </a:p>
        </p:txBody>
      </p:sp>
    </p:spTree>
    <p:extLst>
      <p:ext uri="{BB962C8B-B14F-4D97-AF65-F5344CB8AC3E}">
        <p14:creationId xmlns:p14="http://schemas.microsoft.com/office/powerpoint/2010/main" val="894443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FC826-3E70-49F1-AC48-AA35A62ACE59}" type="datetimeFigureOut">
              <a:rPr lang="fr-RE" smtClean="0"/>
              <a:t>10/03/2017</a:t>
            </a:fld>
            <a:endParaRPr lang="fr-R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R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AEB2-07E8-45F7-92E8-BEB95CCEE7D4}" type="slidenum">
              <a:rPr lang="fr-RE" smtClean="0"/>
              <a:t>‹N°›</a:t>
            </a:fld>
            <a:endParaRPr lang="fr-RE"/>
          </a:p>
        </p:txBody>
      </p:sp>
    </p:spTree>
    <p:extLst>
      <p:ext uri="{BB962C8B-B14F-4D97-AF65-F5344CB8AC3E}">
        <p14:creationId xmlns:p14="http://schemas.microsoft.com/office/powerpoint/2010/main" val="52138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FC826-3E70-49F1-AC48-AA35A62ACE59}" type="datetimeFigureOut">
              <a:rPr lang="fr-RE" smtClean="0"/>
              <a:t>10/03/2017</a:t>
            </a:fld>
            <a:endParaRPr lang="fr-R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R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AEB2-07E8-45F7-92E8-BEB95CCEE7D4}" type="slidenum">
              <a:rPr lang="fr-RE" smtClean="0"/>
              <a:t>‹N°›</a:t>
            </a:fld>
            <a:endParaRPr lang="fr-RE"/>
          </a:p>
        </p:txBody>
      </p:sp>
    </p:spTree>
    <p:extLst>
      <p:ext uri="{BB962C8B-B14F-4D97-AF65-F5344CB8AC3E}">
        <p14:creationId xmlns:p14="http://schemas.microsoft.com/office/powerpoint/2010/main" val="226151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FC826-3E70-49F1-AC48-AA35A62ACE59}" type="datetimeFigureOut">
              <a:rPr lang="fr-RE" smtClean="0"/>
              <a:t>10/03/2017</a:t>
            </a:fld>
            <a:endParaRPr lang="fr-R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R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AEB2-07E8-45F7-92E8-BEB95CCEE7D4}" type="slidenum">
              <a:rPr lang="fr-RE" smtClean="0"/>
              <a:t>‹N°›</a:t>
            </a:fld>
            <a:endParaRPr lang="fr-RE"/>
          </a:p>
        </p:txBody>
      </p:sp>
    </p:spTree>
    <p:extLst>
      <p:ext uri="{BB962C8B-B14F-4D97-AF65-F5344CB8AC3E}">
        <p14:creationId xmlns:p14="http://schemas.microsoft.com/office/powerpoint/2010/main" val="304795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FC826-3E70-49F1-AC48-AA35A62ACE59}" type="datetimeFigureOut">
              <a:rPr lang="fr-RE" smtClean="0"/>
              <a:t>10/03/2017</a:t>
            </a:fld>
            <a:endParaRPr lang="fr-R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R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AEB2-07E8-45F7-92E8-BEB95CCEE7D4}" type="slidenum">
              <a:rPr lang="fr-RE" smtClean="0"/>
              <a:t>‹N°›</a:t>
            </a:fld>
            <a:endParaRPr lang="fr-RE"/>
          </a:p>
        </p:txBody>
      </p:sp>
    </p:spTree>
    <p:extLst>
      <p:ext uri="{BB962C8B-B14F-4D97-AF65-F5344CB8AC3E}">
        <p14:creationId xmlns:p14="http://schemas.microsoft.com/office/powerpoint/2010/main" val="3319592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FC826-3E70-49F1-AC48-AA35A62ACE59}" type="datetimeFigureOut">
              <a:rPr lang="fr-RE" smtClean="0"/>
              <a:t>10/03/2017</a:t>
            </a:fld>
            <a:endParaRPr lang="fr-R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R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AEB2-07E8-45F7-92E8-BEB95CCEE7D4}" type="slidenum">
              <a:rPr lang="fr-RE" smtClean="0"/>
              <a:t>‹N°›</a:t>
            </a:fld>
            <a:endParaRPr lang="fr-R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014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12FC826-3E70-49F1-AC48-AA35A62ACE59}" type="datetimeFigureOut">
              <a:rPr lang="fr-RE" smtClean="0"/>
              <a:t>10/03/2017</a:t>
            </a:fld>
            <a:endParaRPr lang="fr-R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r-R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419AEB2-07E8-45F7-92E8-BEB95CCEE7D4}" type="slidenum">
              <a:rPr lang="fr-RE" smtClean="0"/>
              <a:t>‹N°›</a:t>
            </a:fld>
            <a:endParaRPr lang="fr-R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934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19" y="791832"/>
            <a:ext cx="10111454" cy="38072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162" y="5154818"/>
            <a:ext cx="6970568" cy="1132717"/>
          </a:xfrm>
          <a:prstGeom prst="rect">
            <a:avLst/>
          </a:prstGeom>
        </p:spPr>
      </p:pic>
      <p:pic>
        <p:nvPicPr>
          <p:cNvPr id="6" name="Imag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573" y="6035122"/>
            <a:ext cx="729615" cy="5048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Zone de texte 2"/>
          <p:cNvSpPr txBox="1">
            <a:spLocks noChangeArrowheads="1"/>
          </p:cNvSpPr>
          <p:nvPr/>
        </p:nvSpPr>
        <p:spPr bwMode="auto">
          <a:xfrm>
            <a:off x="11605298" y="5587447"/>
            <a:ext cx="4762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endParaRPr lang="fr-RE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25957" y="2047461"/>
            <a:ext cx="4174434" cy="6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RE"/>
          </a:p>
        </p:txBody>
      </p:sp>
    </p:spTree>
    <p:extLst>
      <p:ext uri="{BB962C8B-B14F-4D97-AF65-F5344CB8AC3E}">
        <p14:creationId xmlns:p14="http://schemas.microsoft.com/office/powerpoint/2010/main" val="3414234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/>
          <a:srcRect t="20531"/>
          <a:stretch/>
        </p:blipFill>
        <p:spPr>
          <a:xfrm>
            <a:off x="-542607" y="3221960"/>
            <a:ext cx="5997530" cy="328789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RE" dirty="0"/>
              <a:t>La </a:t>
            </a:r>
            <a:r>
              <a:rPr lang="fr-RE" dirty="0" err="1"/>
              <a:t>réhabilitaTion</a:t>
            </a:r>
            <a:r>
              <a:rPr lang="fr-RE" dirty="0"/>
              <a:t> </a:t>
            </a:r>
            <a:r>
              <a:rPr lang="fr-RE" dirty="0" err="1"/>
              <a:t>psyCHOSOCIALE</a:t>
            </a:r>
            <a:br>
              <a:rPr lang="fr-RE" dirty="0"/>
            </a:br>
            <a:r>
              <a:rPr lang="fr-FR" sz="3600" dirty="0"/>
              <a:t>Représentations, pratiques et connaissances des participants</a:t>
            </a:r>
            <a:endParaRPr lang="fr-RE" dirty="0"/>
          </a:p>
        </p:txBody>
      </p:sp>
      <p:pic>
        <p:nvPicPr>
          <p:cNvPr id="4" name="Image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724"/>
          <a:stretch/>
        </p:blipFill>
        <p:spPr>
          <a:xfrm>
            <a:off x="10744200" y="152582"/>
            <a:ext cx="1351722" cy="1487374"/>
          </a:xfrm>
          <a:prstGeom prst="rect">
            <a:avLst/>
          </a:prstGeom>
        </p:spPr>
      </p:pic>
      <p:pic>
        <p:nvPicPr>
          <p:cNvPr id="5" name="Image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68" b="51617"/>
          <a:stretch/>
        </p:blipFill>
        <p:spPr>
          <a:xfrm>
            <a:off x="10833652" y="1836602"/>
            <a:ext cx="1358348" cy="898796"/>
          </a:xfrm>
          <a:prstGeom prst="rect">
            <a:avLst/>
          </a:prstGeom>
        </p:spPr>
      </p:pic>
      <p:sp>
        <p:nvSpPr>
          <p:cNvPr id="9" name="Ellipse 8"/>
          <p:cNvSpPr/>
          <p:nvPr/>
        </p:nvSpPr>
        <p:spPr>
          <a:xfrm>
            <a:off x="2338066" y="2244642"/>
            <a:ext cx="1627465" cy="160171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sz="6600" b="1" i="1" dirty="0"/>
              <a:t>37</a:t>
            </a:r>
          </a:p>
          <a:p>
            <a:pPr algn="ctr"/>
            <a:r>
              <a:rPr lang="fr-RE" sz="1600" b="1" i="1" dirty="0"/>
              <a:t>répondants</a:t>
            </a:r>
          </a:p>
        </p:txBody>
      </p:sp>
      <p:graphicFrame>
        <p:nvGraphicFramePr>
          <p:cNvPr id="12" name="Graphique 11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135978"/>
              </p:ext>
            </p:extLst>
          </p:nvPr>
        </p:nvGraphicFramePr>
        <p:xfrm>
          <a:off x="6007153" y="3159223"/>
          <a:ext cx="5763660" cy="335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93202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Bulle narrative : rectangle à coins arrondis 28"/>
          <p:cNvSpPr/>
          <p:nvPr/>
        </p:nvSpPr>
        <p:spPr>
          <a:xfrm>
            <a:off x="9680896" y="4297262"/>
            <a:ext cx="2332140" cy="1213169"/>
          </a:xfrm>
          <a:prstGeom prst="wedgeRoundRectCallout">
            <a:avLst>
              <a:gd name="adj1" fmla="val -187378"/>
              <a:gd name="adj2" fmla="val 3175"/>
              <a:gd name="adj3" fmla="val 16667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b="1" dirty="0">
                <a:latin typeface="Arial Narrow" panose="020B0606020202030204" pitchFamily="34" charset="0"/>
              </a:rPr>
              <a:t>La capacité d'une personne à se maintenir et vivre dans un environnement non fermé, sans se mettre en danger et sans mettre les autres en danger.</a:t>
            </a:r>
            <a:endParaRPr lang="fr-RE" sz="1200" b="1" dirty="0">
              <a:latin typeface="Arial Narrow" panose="020B0606020202030204" pitchFamily="34" charset="0"/>
            </a:endParaRPr>
          </a:p>
        </p:txBody>
      </p:sp>
      <p:sp>
        <p:nvSpPr>
          <p:cNvPr id="24" name="Bulle narrative : rectangle à coins arrondis 23"/>
          <p:cNvSpPr/>
          <p:nvPr/>
        </p:nvSpPr>
        <p:spPr>
          <a:xfrm>
            <a:off x="161790" y="3698778"/>
            <a:ext cx="1724676" cy="915167"/>
          </a:xfrm>
          <a:prstGeom prst="wedgeRoundRectCallout">
            <a:avLst>
              <a:gd name="adj1" fmla="val 252639"/>
              <a:gd name="adj2" fmla="val 72624"/>
              <a:gd name="adj3" fmla="val 16667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b="1" dirty="0">
                <a:latin typeface="Arial Narrow" panose="020B0606020202030204" pitchFamily="34" charset="0"/>
              </a:rPr>
              <a:t>Amélioration de la qualité de vie, optimiser les capacités d'une personne</a:t>
            </a:r>
            <a:endParaRPr lang="fr-RE" sz="1200" b="1" dirty="0">
              <a:latin typeface="Arial Narrow" panose="020B0606020202030204" pitchFamily="34" charset="0"/>
            </a:endParaRPr>
          </a:p>
        </p:txBody>
      </p:sp>
      <p:sp>
        <p:nvSpPr>
          <p:cNvPr id="18" name="Bulle narrative : rectangle à coins arrondis 17"/>
          <p:cNvSpPr/>
          <p:nvPr/>
        </p:nvSpPr>
        <p:spPr>
          <a:xfrm>
            <a:off x="8824457" y="2699697"/>
            <a:ext cx="1594670" cy="654341"/>
          </a:xfrm>
          <a:prstGeom prst="wedgeRoundRectCallout">
            <a:avLst>
              <a:gd name="adj1" fmla="val -191648"/>
              <a:gd name="adj2" fmla="val 260726"/>
              <a:gd name="adj3" fmla="val 16667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b="1" dirty="0">
                <a:latin typeface="Arial Narrow" panose="020B0606020202030204" pitchFamily="34" charset="0"/>
              </a:rPr>
              <a:t>Stabilisation de l'état psychique </a:t>
            </a:r>
            <a:endParaRPr lang="fr-RE" sz="1200" b="1" dirty="0">
              <a:latin typeface="Arial Narrow" panose="020B0606020202030204" pitchFamily="34" charset="0"/>
            </a:endParaRPr>
          </a:p>
        </p:txBody>
      </p:sp>
      <p:sp>
        <p:nvSpPr>
          <p:cNvPr id="15" name="Bulle narrative : rectangle à coins arrondis 14"/>
          <p:cNvSpPr/>
          <p:nvPr/>
        </p:nvSpPr>
        <p:spPr>
          <a:xfrm>
            <a:off x="6979606" y="2699697"/>
            <a:ext cx="1518470" cy="564231"/>
          </a:xfrm>
          <a:prstGeom prst="wedgeRoundRectCallout">
            <a:avLst>
              <a:gd name="adj1" fmla="val -93016"/>
              <a:gd name="adj2" fmla="val 272528"/>
              <a:gd name="adj3" fmla="val 16667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b="1" dirty="0">
                <a:latin typeface="Arial Narrow" panose="020B0606020202030204" pitchFamily="34" charset="0"/>
              </a:rPr>
              <a:t>Eviter que l’hôpital soit un lieu de vie</a:t>
            </a:r>
            <a:endParaRPr lang="fr-RE" sz="1200" b="1" dirty="0">
              <a:latin typeface="Arial Narrow" panose="020B0606020202030204" pitchFamily="34" charset="0"/>
            </a:endParaRPr>
          </a:p>
        </p:txBody>
      </p:sp>
      <p:pic>
        <p:nvPicPr>
          <p:cNvPr id="4" name="Imag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724"/>
          <a:stretch/>
        </p:blipFill>
        <p:spPr>
          <a:xfrm>
            <a:off x="10744200" y="152582"/>
            <a:ext cx="1351722" cy="1487374"/>
          </a:xfrm>
          <a:prstGeom prst="rect">
            <a:avLst/>
          </a:prstGeom>
        </p:spPr>
      </p:pic>
      <p:pic>
        <p:nvPicPr>
          <p:cNvPr id="5" name="Imag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68" b="51617"/>
          <a:stretch/>
        </p:blipFill>
        <p:spPr>
          <a:xfrm>
            <a:off x="10833652" y="1836602"/>
            <a:ext cx="1358348" cy="898796"/>
          </a:xfrm>
          <a:prstGeom prst="rect">
            <a:avLst/>
          </a:prstGeom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 fontScale="90000"/>
          </a:bodyPr>
          <a:lstStyle/>
          <a:p>
            <a:r>
              <a:rPr lang="fr-RE" dirty="0"/>
              <a:t>La </a:t>
            </a:r>
            <a:r>
              <a:rPr lang="fr-RE" dirty="0" err="1"/>
              <a:t>réhabilitaTion</a:t>
            </a:r>
            <a:r>
              <a:rPr lang="fr-RE" dirty="0"/>
              <a:t> </a:t>
            </a:r>
            <a:r>
              <a:rPr lang="fr-RE" dirty="0" err="1"/>
              <a:t>psyCHOSOCIALE</a:t>
            </a:r>
            <a:br>
              <a:rPr lang="fr-RE" dirty="0"/>
            </a:br>
            <a:r>
              <a:rPr lang="fr-FR" sz="3600" dirty="0"/>
              <a:t>Représentations, pratiques et connaissances des participants</a:t>
            </a:r>
            <a:endParaRPr lang="fr-RE" dirty="0"/>
          </a:p>
        </p:txBody>
      </p:sp>
      <p:sp>
        <p:nvSpPr>
          <p:cNvPr id="8" name="ZoneTexte 7"/>
          <p:cNvSpPr txBox="1"/>
          <p:nvPr/>
        </p:nvSpPr>
        <p:spPr>
          <a:xfrm>
            <a:off x="1024128" y="1812999"/>
            <a:ext cx="773465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Selon vous en quoi consiste le rétablissement pour les personnes présentant un trouble psychique sévère et durable ?</a:t>
            </a:r>
            <a:endParaRPr lang="fr-RE" dirty="0"/>
          </a:p>
        </p:txBody>
      </p:sp>
      <p:pic>
        <p:nvPicPr>
          <p:cNvPr id="10" name="Graphique 9" descr="Équip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26964" y="4297261"/>
            <a:ext cx="914400" cy="914400"/>
          </a:xfrm>
          <a:prstGeom prst="rect">
            <a:avLst/>
          </a:prstGeom>
        </p:spPr>
      </p:pic>
      <p:sp>
        <p:nvSpPr>
          <p:cNvPr id="11" name="Bulle narrative : rectangle à coins arrondis 10"/>
          <p:cNvSpPr/>
          <p:nvPr/>
        </p:nvSpPr>
        <p:spPr>
          <a:xfrm>
            <a:off x="444617" y="2735399"/>
            <a:ext cx="2449585" cy="687310"/>
          </a:xfrm>
          <a:prstGeom prst="wedgeRoundRectCallout">
            <a:avLst>
              <a:gd name="adj1" fmla="val 149232"/>
              <a:gd name="adj2" fmla="val 212018"/>
              <a:gd name="adj3" fmla="val 16667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b="1" dirty="0">
                <a:latin typeface="Arial Narrow" panose="020B0606020202030204" pitchFamily="34" charset="0"/>
              </a:rPr>
              <a:t>Restaurer les fonctions perdues des personnes souffrant de troubles psychiatriques de longue durée</a:t>
            </a:r>
            <a:endParaRPr lang="fr-RE" sz="1200" b="1" dirty="0">
              <a:latin typeface="Arial Narrow" panose="020B0606020202030204" pitchFamily="34" charset="0"/>
            </a:endParaRPr>
          </a:p>
        </p:txBody>
      </p:sp>
      <p:sp>
        <p:nvSpPr>
          <p:cNvPr id="12" name="Bulle narrative : rectangle à coins arrondis 11"/>
          <p:cNvSpPr/>
          <p:nvPr/>
        </p:nvSpPr>
        <p:spPr>
          <a:xfrm>
            <a:off x="3384927" y="2735398"/>
            <a:ext cx="1394699" cy="676487"/>
          </a:xfrm>
          <a:prstGeom prst="wedgeRoundRectCallout">
            <a:avLst>
              <a:gd name="adj1" fmla="val 94800"/>
              <a:gd name="adj2" fmla="val 181328"/>
              <a:gd name="adj3" fmla="val 16667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b="1" dirty="0">
                <a:latin typeface="Arial Narrow" panose="020B0606020202030204" pitchFamily="34" charset="0"/>
              </a:rPr>
              <a:t> ré adaptation psychologique et sociale</a:t>
            </a:r>
            <a:endParaRPr lang="fr-RE" sz="1200" b="1" dirty="0">
              <a:latin typeface="Arial Narrow" panose="020B0606020202030204" pitchFamily="34" charset="0"/>
            </a:endParaRPr>
          </a:p>
        </p:txBody>
      </p:sp>
      <p:sp>
        <p:nvSpPr>
          <p:cNvPr id="13" name="Bulle narrative : rectangle à coins arrondis 12"/>
          <p:cNvSpPr/>
          <p:nvPr/>
        </p:nvSpPr>
        <p:spPr>
          <a:xfrm>
            <a:off x="5094182" y="2665554"/>
            <a:ext cx="1394699" cy="676487"/>
          </a:xfrm>
          <a:prstGeom prst="wedgeRoundRectCallout">
            <a:avLst>
              <a:gd name="adj1" fmla="val -7453"/>
              <a:gd name="adj2" fmla="val 187528"/>
              <a:gd name="adj3" fmla="val 16667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b="1" dirty="0">
                <a:latin typeface="Arial Narrow" panose="020B0606020202030204" pitchFamily="34" charset="0"/>
              </a:rPr>
              <a:t>Accompagner la personne dans son projet de vie </a:t>
            </a:r>
            <a:endParaRPr lang="fr-RE" sz="1200" b="1" dirty="0">
              <a:latin typeface="Arial Narrow" panose="020B0606020202030204" pitchFamily="34" charset="0"/>
            </a:endParaRPr>
          </a:p>
        </p:txBody>
      </p:sp>
      <p:sp>
        <p:nvSpPr>
          <p:cNvPr id="14" name="Bulle narrative : rectangle à coins arrondis 13"/>
          <p:cNvSpPr/>
          <p:nvPr/>
        </p:nvSpPr>
        <p:spPr>
          <a:xfrm>
            <a:off x="6169371" y="3422709"/>
            <a:ext cx="1137439" cy="654341"/>
          </a:xfrm>
          <a:prstGeom prst="wedgeRoundRectCallout">
            <a:avLst>
              <a:gd name="adj1" fmla="val -39427"/>
              <a:gd name="adj2" fmla="val 103033"/>
              <a:gd name="adj3" fmla="val 16667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b="1" dirty="0">
                <a:latin typeface="Arial Narrow" panose="020B0606020202030204" pitchFamily="34" charset="0"/>
              </a:rPr>
              <a:t>Autonomie des patients</a:t>
            </a:r>
            <a:endParaRPr lang="fr-RE" sz="1200" b="1" dirty="0">
              <a:latin typeface="Arial Narrow" panose="020B0606020202030204" pitchFamily="34" charset="0"/>
            </a:endParaRPr>
          </a:p>
        </p:txBody>
      </p:sp>
      <p:sp>
        <p:nvSpPr>
          <p:cNvPr id="16" name="Bulle narrative : rectangle à coins arrondis 15"/>
          <p:cNvSpPr/>
          <p:nvPr/>
        </p:nvSpPr>
        <p:spPr>
          <a:xfrm>
            <a:off x="7548297" y="3504295"/>
            <a:ext cx="1210481" cy="654341"/>
          </a:xfrm>
          <a:prstGeom prst="wedgeRoundRectCallout">
            <a:avLst>
              <a:gd name="adj1" fmla="val -136451"/>
              <a:gd name="adj2" fmla="val 127392"/>
              <a:gd name="adj3" fmla="val 16667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b="1" dirty="0">
                <a:latin typeface="Arial Narrow" panose="020B0606020202030204" pitchFamily="34" charset="0"/>
              </a:rPr>
              <a:t>Donner une place dans la société</a:t>
            </a:r>
            <a:endParaRPr lang="fr-RE" sz="1200" b="1" dirty="0">
              <a:latin typeface="Arial Narrow" panose="020B0606020202030204" pitchFamily="34" charset="0"/>
            </a:endParaRPr>
          </a:p>
        </p:txBody>
      </p:sp>
      <p:sp>
        <p:nvSpPr>
          <p:cNvPr id="19" name="Bulle narrative : rectangle à coins arrondis 18"/>
          <p:cNvSpPr/>
          <p:nvPr/>
        </p:nvSpPr>
        <p:spPr>
          <a:xfrm>
            <a:off x="3764173" y="3548265"/>
            <a:ext cx="1344688" cy="654341"/>
          </a:xfrm>
          <a:prstGeom prst="wedgeRoundRectCallout">
            <a:avLst>
              <a:gd name="adj1" fmla="val 73641"/>
              <a:gd name="adj2" fmla="val 87649"/>
              <a:gd name="adj3" fmla="val 16667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b="1" dirty="0">
                <a:latin typeface="Arial Narrow" panose="020B0606020202030204" pitchFamily="34" charset="0"/>
              </a:rPr>
              <a:t> une réinsertion sociale</a:t>
            </a:r>
            <a:endParaRPr lang="fr-RE" sz="1200" b="1" dirty="0">
              <a:latin typeface="Arial Narrow" panose="020B0606020202030204" pitchFamily="34" charset="0"/>
            </a:endParaRPr>
          </a:p>
        </p:txBody>
      </p:sp>
      <p:sp>
        <p:nvSpPr>
          <p:cNvPr id="20" name="Bulle narrative : rectangle à coins arrondis 19"/>
          <p:cNvSpPr/>
          <p:nvPr/>
        </p:nvSpPr>
        <p:spPr>
          <a:xfrm>
            <a:off x="2206305" y="3735281"/>
            <a:ext cx="1359696" cy="878664"/>
          </a:xfrm>
          <a:prstGeom prst="wedgeRoundRectCallout">
            <a:avLst>
              <a:gd name="adj1" fmla="val 184926"/>
              <a:gd name="adj2" fmla="val 56497"/>
              <a:gd name="adj3" fmla="val 16667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b="1" dirty="0">
                <a:latin typeface="Arial Narrow" panose="020B0606020202030204" pitchFamily="34" charset="0"/>
              </a:rPr>
              <a:t>Bien-être physique et psychique au quotidien</a:t>
            </a:r>
            <a:endParaRPr lang="fr-RE" sz="1200" b="1" dirty="0">
              <a:latin typeface="Arial Narrow" panose="020B0606020202030204" pitchFamily="34" charset="0"/>
            </a:endParaRPr>
          </a:p>
        </p:txBody>
      </p:sp>
      <p:sp>
        <p:nvSpPr>
          <p:cNvPr id="23" name="Bulle narrative : rectangle à coins arrondis 22"/>
          <p:cNvSpPr/>
          <p:nvPr/>
        </p:nvSpPr>
        <p:spPr>
          <a:xfrm>
            <a:off x="10212535" y="3470461"/>
            <a:ext cx="1300291" cy="654341"/>
          </a:xfrm>
          <a:prstGeom prst="wedgeRoundRectCallout">
            <a:avLst>
              <a:gd name="adj1" fmla="val -325211"/>
              <a:gd name="adj2" fmla="val 146623"/>
              <a:gd name="adj3" fmla="val 16667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b="1" dirty="0">
                <a:latin typeface="Arial Narrow" panose="020B0606020202030204" pitchFamily="34" charset="0"/>
              </a:rPr>
              <a:t>Indépendance fonctionnelle</a:t>
            </a:r>
            <a:endParaRPr lang="fr-RE" sz="1200" b="1" dirty="0">
              <a:latin typeface="Arial Narrow" panose="020B0606020202030204" pitchFamily="34" charset="0"/>
            </a:endParaRPr>
          </a:p>
        </p:txBody>
      </p:sp>
      <p:sp>
        <p:nvSpPr>
          <p:cNvPr id="25" name="Bulle narrative : rectangle à coins arrondis 24"/>
          <p:cNvSpPr/>
          <p:nvPr/>
        </p:nvSpPr>
        <p:spPr>
          <a:xfrm>
            <a:off x="161790" y="4754077"/>
            <a:ext cx="1724676" cy="765879"/>
          </a:xfrm>
          <a:prstGeom prst="wedgeRoundRectCallout">
            <a:avLst>
              <a:gd name="adj1" fmla="val 254099"/>
              <a:gd name="adj2" fmla="val -19043"/>
              <a:gd name="adj3" fmla="val 16667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b="1" dirty="0">
                <a:latin typeface="Arial Narrow" panose="020B0606020202030204" pitchFamily="34" charset="0"/>
              </a:rPr>
              <a:t>Développer les capacités et la confiance en soi.</a:t>
            </a:r>
            <a:endParaRPr lang="fr-RE" sz="1200" b="1" dirty="0">
              <a:latin typeface="Arial Narrow" panose="020B0606020202030204" pitchFamily="34" charset="0"/>
            </a:endParaRPr>
          </a:p>
        </p:txBody>
      </p:sp>
      <p:sp>
        <p:nvSpPr>
          <p:cNvPr id="28" name="Bulle narrative : rectangle à coins arrondis 27"/>
          <p:cNvSpPr/>
          <p:nvPr/>
        </p:nvSpPr>
        <p:spPr>
          <a:xfrm>
            <a:off x="7892835" y="4208414"/>
            <a:ext cx="1210481" cy="654341"/>
          </a:xfrm>
          <a:prstGeom prst="wedgeRoundRectCallout">
            <a:avLst>
              <a:gd name="adj1" fmla="val -157935"/>
              <a:gd name="adj2" fmla="val 49187"/>
              <a:gd name="adj3" fmla="val 16667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b="1" dirty="0">
                <a:latin typeface="Arial Narrow" panose="020B0606020202030204" pitchFamily="34" charset="0"/>
              </a:rPr>
              <a:t>La capacité à vivre de façon "équilibrée "</a:t>
            </a:r>
            <a:endParaRPr lang="fr-RE" sz="1200" b="1" dirty="0">
              <a:latin typeface="Arial Narrow" panose="020B0606020202030204" pitchFamily="34" charset="0"/>
            </a:endParaRPr>
          </a:p>
        </p:txBody>
      </p:sp>
      <p:sp>
        <p:nvSpPr>
          <p:cNvPr id="31" name="Bulle narrative : rectangle à coins arrondis 30"/>
          <p:cNvSpPr/>
          <p:nvPr/>
        </p:nvSpPr>
        <p:spPr>
          <a:xfrm>
            <a:off x="262457" y="5660088"/>
            <a:ext cx="2807913" cy="849769"/>
          </a:xfrm>
          <a:prstGeom prst="wedgeRoundRectCallout">
            <a:avLst>
              <a:gd name="adj1" fmla="val 133399"/>
              <a:gd name="adj2" fmla="val -112147"/>
              <a:gd name="adj3" fmla="val 16667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b="1" dirty="0">
                <a:latin typeface="Arial Narrow" panose="020B0606020202030204" pitchFamily="34" charset="0"/>
              </a:rPr>
              <a:t>Il inclut une alliance thérapeutique, une bonne connaissance de la maladie et des symptômes, une évaluation de l'autonomie et des habilités sociales. .</a:t>
            </a:r>
            <a:endParaRPr lang="fr-RE" sz="1200" b="1" dirty="0">
              <a:latin typeface="Arial Narrow" panose="020B0606020202030204" pitchFamily="34" charset="0"/>
            </a:endParaRPr>
          </a:p>
        </p:txBody>
      </p:sp>
      <p:sp>
        <p:nvSpPr>
          <p:cNvPr id="32" name="Bulle narrative : rectangle à coins arrondis 31"/>
          <p:cNvSpPr/>
          <p:nvPr/>
        </p:nvSpPr>
        <p:spPr>
          <a:xfrm>
            <a:off x="3384927" y="5571401"/>
            <a:ext cx="1770427" cy="1027141"/>
          </a:xfrm>
          <a:prstGeom prst="wedgeRoundRectCallout">
            <a:avLst>
              <a:gd name="adj1" fmla="val 68593"/>
              <a:gd name="adj2" fmla="val -85129"/>
              <a:gd name="adj3" fmla="val 16667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b="1" dirty="0">
                <a:latin typeface="Arial Narrow" panose="020B0606020202030204" pitchFamily="34" charset="0"/>
              </a:rPr>
              <a:t> l'acceptation par le malade d'être accompagné vers une prise en charge psychologique. </a:t>
            </a:r>
            <a:endParaRPr lang="fr-RE" sz="1200" b="1" dirty="0">
              <a:latin typeface="Arial Narrow" panose="020B0606020202030204" pitchFamily="34" charset="0"/>
            </a:endParaRPr>
          </a:p>
        </p:txBody>
      </p:sp>
      <p:sp>
        <p:nvSpPr>
          <p:cNvPr id="33" name="Bulle narrative : rectangle à coins arrondis 32"/>
          <p:cNvSpPr/>
          <p:nvPr/>
        </p:nvSpPr>
        <p:spPr>
          <a:xfrm>
            <a:off x="2583699" y="4754077"/>
            <a:ext cx="1359696" cy="624907"/>
          </a:xfrm>
          <a:prstGeom prst="wedgeRoundRectCallout">
            <a:avLst>
              <a:gd name="adj1" fmla="val 156545"/>
              <a:gd name="adj2" fmla="val -30622"/>
              <a:gd name="adj3" fmla="val 16667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b="1" dirty="0">
                <a:latin typeface="Arial Narrow" panose="020B0606020202030204" pitchFamily="34" charset="0"/>
              </a:rPr>
              <a:t>Réapprendre les habiletés sociales </a:t>
            </a:r>
            <a:endParaRPr lang="fr-RE" sz="1200" b="1" dirty="0">
              <a:latin typeface="Arial Narrow" panose="020B0606020202030204" pitchFamily="34" charset="0"/>
            </a:endParaRPr>
          </a:p>
        </p:txBody>
      </p:sp>
      <p:sp>
        <p:nvSpPr>
          <p:cNvPr id="34" name="Bulle narrative : rectangle à coins arrondis 33"/>
          <p:cNvSpPr/>
          <p:nvPr/>
        </p:nvSpPr>
        <p:spPr>
          <a:xfrm>
            <a:off x="5284157" y="5571401"/>
            <a:ext cx="1770427" cy="1027141"/>
          </a:xfrm>
          <a:prstGeom prst="wedgeRoundRectCallout">
            <a:avLst>
              <a:gd name="adj1" fmla="val -17646"/>
              <a:gd name="adj2" fmla="val -85129"/>
              <a:gd name="adj3" fmla="val 16667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b="1" dirty="0">
                <a:latin typeface="Arial Narrow" panose="020B0606020202030204" pitchFamily="34" charset="0"/>
              </a:rPr>
              <a:t>Médicaments, hygiène de vie, projet de vie</a:t>
            </a:r>
            <a:endParaRPr lang="fr-RE" sz="1200" b="1" dirty="0">
              <a:latin typeface="Arial Narrow" panose="020B0606020202030204" pitchFamily="34" charset="0"/>
            </a:endParaRPr>
          </a:p>
        </p:txBody>
      </p:sp>
      <p:sp>
        <p:nvSpPr>
          <p:cNvPr id="35" name="Bulle narrative : rectangle à coins arrondis 34"/>
          <p:cNvSpPr/>
          <p:nvPr/>
        </p:nvSpPr>
        <p:spPr>
          <a:xfrm>
            <a:off x="9858986" y="5660088"/>
            <a:ext cx="2019825" cy="849769"/>
          </a:xfrm>
          <a:prstGeom prst="wedgeRoundRectCallout">
            <a:avLst>
              <a:gd name="adj1" fmla="val -220328"/>
              <a:gd name="adj2" fmla="val -125604"/>
              <a:gd name="adj3" fmla="val 16667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b="1" dirty="0">
                <a:latin typeface="Arial Narrow" panose="020B0606020202030204" pitchFamily="34" charset="0"/>
              </a:rPr>
              <a:t>Diminuer les discriminations à leur encontre</a:t>
            </a:r>
            <a:endParaRPr lang="fr-RE" sz="1200" b="1" dirty="0">
              <a:latin typeface="Arial Narrow" panose="020B0606020202030204" pitchFamily="34" charset="0"/>
            </a:endParaRPr>
          </a:p>
        </p:txBody>
      </p:sp>
      <p:sp>
        <p:nvSpPr>
          <p:cNvPr id="36" name="Bulle narrative : rectangle à coins arrondis 35"/>
          <p:cNvSpPr/>
          <p:nvPr/>
        </p:nvSpPr>
        <p:spPr>
          <a:xfrm>
            <a:off x="7446872" y="5780015"/>
            <a:ext cx="2019825" cy="729842"/>
          </a:xfrm>
          <a:prstGeom prst="wedgeRoundRectCallout">
            <a:avLst>
              <a:gd name="adj1" fmla="val -109849"/>
              <a:gd name="adj2" fmla="val -141343"/>
              <a:gd name="adj3" fmla="val 16667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b="1" dirty="0">
                <a:latin typeface="Arial Narrow" panose="020B0606020202030204" pitchFamily="34" charset="0"/>
              </a:rPr>
              <a:t>Réduire les risques et les dommages (évènements indésirables)</a:t>
            </a:r>
            <a:endParaRPr lang="fr-RE" sz="1200" b="1" dirty="0">
              <a:latin typeface="Arial Narrow" panose="020B0606020202030204" pitchFamily="34" charset="0"/>
            </a:endParaRPr>
          </a:p>
        </p:txBody>
      </p:sp>
      <p:sp>
        <p:nvSpPr>
          <p:cNvPr id="37" name="Bulle narrative : rectangle à coins arrondis 36"/>
          <p:cNvSpPr/>
          <p:nvPr/>
        </p:nvSpPr>
        <p:spPr>
          <a:xfrm>
            <a:off x="7349061" y="5066530"/>
            <a:ext cx="853266" cy="418924"/>
          </a:xfrm>
          <a:prstGeom prst="wedgeRoundRectCallout">
            <a:avLst>
              <a:gd name="adj1" fmla="val -163416"/>
              <a:gd name="adj2" fmla="val -76041"/>
              <a:gd name="adj3" fmla="val 16667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b="1" dirty="0">
                <a:latin typeface="Arial Narrow" panose="020B0606020202030204" pitchFamily="34" charset="0"/>
              </a:rPr>
              <a:t>L’espoir</a:t>
            </a:r>
            <a:endParaRPr lang="fr-RE" sz="12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401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Bulle narrative : rectangle à coins arrondis 42"/>
          <p:cNvSpPr/>
          <p:nvPr/>
        </p:nvSpPr>
        <p:spPr>
          <a:xfrm>
            <a:off x="8528777" y="5706170"/>
            <a:ext cx="3479334" cy="1030190"/>
          </a:xfrm>
          <a:prstGeom prst="wedgeRoundRectCallout">
            <a:avLst>
              <a:gd name="adj1" fmla="val -90589"/>
              <a:gd name="adj2" fmla="val -135602"/>
              <a:gd name="adj3" fmla="val 16667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/>
              <a:t>Amener la personne à une plus grande autonomie, à la meilleure "adaptation ou inclusion sociale, dans son lieu de vie son lieu d'activités ou de travail. Avec  rééducations spécifiques si nécessaire, cognitives ou sociales.</a:t>
            </a:r>
            <a:endParaRPr lang="fr-RE" sz="1100" dirty="0"/>
          </a:p>
        </p:txBody>
      </p:sp>
      <p:sp>
        <p:nvSpPr>
          <p:cNvPr id="42" name="Bulle narrative : rectangle à coins arrondis 41"/>
          <p:cNvSpPr/>
          <p:nvPr/>
        </p:nvSpPr>
        <p:spPr>
          <a:xfrm>
            <a:off x="8528777" y="5168969"/>
            <a:ext cx="3479334" cy="463853"/>
          </a:xfrm>
          <a:prstGeom prst="wedgeRoundRectCallout">
            <a:avLst>
              <a:gd name="adj1" fmla="val -86249"/>
              <a:gd name="adj2" fmla="val -147153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/>
              <a:t>Formation certifiante de réhabilitation psychosociale et troubles psychiques</a:t>
            </a:r>
            <a:endParaRPr lang="fr-RE" sz="1100" dirty="0"/>
          </a:p>
        </p:txBody>
      </p:sp>
      <p:pic>
        <p:nvPicPr>
          <p:cNvPr id="4" name="Imag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724"/>
          <a:stretch/>
        </p:blipFill>
        <p:spPr>
          <a:xfrm>
            <a:off x="10744200" y="152582"/>
            <a:ext cx="1351722" cy="1487374"/>
          </a:xfrm>
          <a:prstGeom prst="rect">
            <a:avLst/>
          </a:prstGeom>
        </p:spPr>
      </p:pic>
      <p:pic>
        <p:nvPicPr>
          <p:cNvPr id="5" name="Imag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68" b="51617"/>
          <a:stretch/>
        </p:blipFill>
        <p:spPr>
          <a:xfrm>
            <a:off x="10833652" y="1836602"/>
            <a:ext cx="1358348" cy="898796"/>
          </a:xfrm>
          <a:prstGeom prst="rect">
            <a:avLst/>
          </a:prstGeom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 fontScale="90000"/>
          </a:bodyPr>
          <a:lstStyle/>
          <a:p>
            <a:r>
              <a:rPr lang="fr-RE" dirty="0"/>
              <a:t>La </a:t>
            </a:r>
            <a:r>
              <a:rPr lang="fr-RE" dirty="0" err="1"/>
              <a:t>réhabilitaTion</a:t>
            </a:r>
            <a:r>
              <a:rPr lang="fr-RE" dirty="0"/>
              <a:t> </a:t>
            </a:r>
            <a:r>
              <a:rPr lang="fr-RE" dirty="0" err="1"/>
              <a:t>psyCHOSOCIALE</a:t>
            </a:r>
            <a:br>
              <a:rPr lang="fr-RE" dirty="0"/>
            </a:br>
            <a:r>
              <a:rPr lang="fr-FR" sz="3600" dirty="0"/>
              <a:t>Représentations, pratiques et connaissances des participants</a:t>
            </a:r>
            <a:endParaRPr lang="fr-RE" dirty="0"/>
          </a:p>
        </p:txBody>
      </p:sp>
      <p:sp>
        <p:nvSpPr>
          <p:cNvPr id="8" name="ZoneTexte 7"/>
          <p:cNvSpPr txBox="1"/>
          <p:nvPr/>
        </p:nvSpPr>
        <p:spPr>
          <a:xfrm>
            <a:off x="1024128" y="1812999"/>
            <a:ext cx="659307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Avez-vous des notions sur l’approche de réhabilitation psychosociale ?</a:t>
            </a:r>
            <a:endParaRPr lang="fr-RE" dirty="0"/>
          </a:p>
        </p:txBody>
      </p:sp>
      <p:graphicFrame>
        <p:nvGraphicFramePr>
          <p:cNvPr id="38" name="Graphique 37">
            <a:extLst>
              <a:ext uri="{FF2B5EF4-FFF2-40B4-BE49-F238E27FC236}">
                <a16:creationId xmlns:a16="http://schemas.microsoft.com/office/drawing/2014/main" id="{4A1B7907-946A-4251-8C65-421F1B668C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4471113"/>
              </p:ext>
            </p:extLst>
          </p:nvPr>
        </p:nvGraphicFramePr>
        <p:xfrm>
          <a:off x="755680" y="2735398"/>
          <a:ext cx="4462272" cy="275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7" name="Graphique 16" descr="Utilisateur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42808" y="3953312"/>
            <a:ext cx="914400" cy="914400"/>
          </a:xfrm>
          <a:prstGeom prst="rect">
            <a:avLst/>
          </a:prstGeom>
        </p:spPr>
      </p:pic>
      <p:sp>
        <p:nvSpPr>
          <p:cNvPr id="22" name="Phylactère : pensées 21"/>
          <p:cNvSpPr/>
          <p:nvPr/>
        </p:nvSpPr>
        <p:spPr>
          <a:xfrm>
            <a:off x="5553512" y="3565321"/>
            <a:ext cx="1146496" cy="469784"/>
          </a:xfrm>
          <a:prstGeom prst="cloudCallout">
            <a:avLst>
              <a:gd name="adj1" fmla="val 28923"/>
              <a:gd name="adj2" fmla="val 10000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OUI</a:t>
            </a:r>
          </a:p>
        </p:txBody>
      </p:sp>
      <p:sp>
        <p:nvSpPr>
          <p:cNvPr id="26" name="Bulle narrative : rectangle à coins arrondis 25"/>
          <p:cNvSpPr/>
          <p:nvPr/>
        </p:nvSpPr>
        <p:spPr>
          <a:xfrm>
            <a:off x="7354318" y="2354859"/>
            <a:ext cx="3479334" cy="577185"/>
          </a:xfrm>
          <a:prstGeom prst="wedgeRoundRectCallout">
            <a:avLst>
              <a:gd name="adj1" fmla="val -58522"/>
              <a:gd name="adj2" fmla="val 277607"/>
              <a:gd name="adj3" fmla="val 16667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/>
              <a:t>Accompagner la personne à acquérir ou à développer en fonction de ses besoins les outils dont elle aura besoin pour retrouver un maximum d'indépendance</a:t>
            </a:r>
            <a:endParaRPr lang="fr-RE" sz="1100" dirty="0"/>
          </a:p>
        </p:txBody>
      </p:sp>
      <p:sp>
        <p:nvSpPr>
          <p:cNvPr id="39" name="Bulle narrative : rectangle à coins arrondis 38"/>
          <p:cNvSpPr/>
          <p:nvPr/>
        </p:nvSpPr>
        <p:spPr>
          <a:xfrm>
            <a:off x="8528777" y="3005425"/>
            <a:ext cx="3479334" cy="577185"/>
          </a:xfrm>
          <a:prstGeom prst="wedgeRoundRectCallout">
            <a:avLst>
              <a:gd name="adj1" fmla="val -90348"/>
              <a:gd name="adj2" fmla="val 180227"/>
              <a:gd name="adj3" fmla="val 16667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/>
              <a:t>Contribuer au rétablissement d'une personne souffrant de maladie psychique par le biais d'outils et de techniques ..</a:t>
            </a:r>
            <a:endParaRPr lang="fr-RE" sz="1100" dirty="0"/>
          </a:p>
        </p:txBody>
      </p:sp>
      <p:sp>
        <p:nvSpPr>
          <p:cNvPr id="40" name="Bulle narrative : rectangle à coins arrondis 39"/>
          <p:cNvSpPr/>
          <p:nvPr/>
        </p:nvSpPr>
        <p:spPr>
          <a:xfrm>
            <a:off x="8528777" y="3689547"/>
            <a:ext cx="3479334" cy="907281"/>
          </a:xfrm>
          <a:prstGeom prst="wedgeRoundRectCallout">
            <a:avLst>
              <a:gd name="adj1" fmla="val -88660"/>
              <a:gd name="adj2" fmla="val 39126"/>
              <a:gd name="adj3" fmla="val 16667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/>
              <a:t>L'approche de réhabilitation psychosociale s'ancre sur l'existence de ruptures et/ou carences dans le lien social, le rapport à autrui, qui nécessite des </a:t>
            </a:r>
            <a:r>
              <a:rPr lang="fr-FR" sz="1100" dirty="0" err="1"/>
              <a:t>ré-apprentissages</a:t>
            </a:r>
            <a:r>
              <a:rPr lang="fr-FR" sz="1100" dirty="0"/>
              <a:t> en termes de capacités bio-psycho-sociales essentielles en inclusion. </a:t>
            </a:r>
            <a:endParaRPr lang="fr-RE" sz="1100" dirty="0"/>
          </a:p>
        </p:txBody>
      </p:sp>
      <p:sp>
        <p:nvSpPr>
          <p:cNvPr id="41" name="Bulle narrative : rectangle à coins arrondis 40"/>
          <p:cNvSpPr/>
          <p:nvPr/>
        </p:nvSpPr>
        <p:spPr>
          <a:xfrm>
            <a:off x="8528777" y="4650972"/>
            <a:ext cx="3479334" cy="463853"/>
          </a:xfrm>
          <a:prstGeom prst="wedgeRoundRectCallout">
            <a:avLst>
              <a:gd name="adj1" fmla="val -88901"/>
              <a:gd name="adj2" fmla="val -65769"/>
              <a:gd name="adj3" fmla="val 16667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 err="1"/>
              <a:t>Empowerment</a:t>
            </a:r>
            <a:r>
              <a:rPr lang="fr-FR" sz="1100" dirty="0"/>
              <a:t>, apprentissage des habilités, autonomie sociale et qualité de vie.</a:t>
            </a:r>
            <a:endParaRPr lang="fr-RE" sz="1100" dirty="0"/>
          </a:p>
        </p:txBody>
      </p:sp>
      <p:sp>
        <p:nvSpPr>
          <p:cNvPr id="46" name="Bulle narrative : rectangle à coins arrondis 45"/>
          <p:cNvSpPr/>
          <p:nvPr/>
        </p:nvSpPr>
        <p:spPr>
          <a:xfrm>
            <a:off x="6040073" y="5806086"/>
            <a:ext cx="2399601" cy="930274"/>
          </a:xfrm>
          <a:prstGeom prst="wedgeRoundRectCallout">
            <a:avLst>
              <a:gd name="adj1" fmla="val -13228"/>
              <a:gd name="adj2" fmla="val -150781"/>
              <a:gd name="adj3" fmla="val 16667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/>
              <a:t>Logement, insertion et vie professionnelle, notion de projet, place et rôle de la famille, disponibilité de la personne, structures et parcours</a:t>
            </a:r>
            <a:endParaRPr lang="fr-RE" sz="1100" dirty="0"/>
          </a:p>
        </p:txBody>
      </p:sp>
      <p:sp>
        <p:nvSpPr>
          <p:cNvPr id="48" name="Bulle narrative : rectangle à coins arrondis 47"/>
          <p:cNvSpPr/>
          <p:nvPr/>
        </p:nvSpPr>
        <p:spPr>
          <a:xfrm>
            <a:off x="2994871" y="5806086"/>
            <a:ext cx="2735160" cy="930274"/>
          </a:xfrm>
          <a:prstGeom prst="wedgeRoundRectCallout">
            <a:avLst>
              <a:gd name="adj1" fmla="val 79765"/>
              <a:gd name="adj2" fmla="val -150781"/>
              <a:gd name="adj3" fmla="val 16667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/>
              <a:t>Permettre à la personne de réaliser ses projets. d'accéder au droit commun. de créer de l’espoir chez elle; de permettre le rétablissement.</a:t>
            </a:r>
            <a:endParaRPr lang="fr-RE" sz="1100" dirty="0"/>
          </a:p>
        </p:txBody>
      </p:sp>
      <p:sp>
        <p:nvSpPr>
          <p:cNvPr id="49" name="Bulle narrative : rectangle à coins arrondis 48"/>
          <p:cNvSpPr/>
          <p:nvPr/>
        </p:nvSpPr>
        <p:spPr>
          <a:xfrm>
            <a:off x="4477975" y="2309764"/>
            <a:ext cx="2735160" cy="622280"/>
          </a:xfrm>
          <a:prstGeom prst="wedgeRoundRectCallout">
            <a:avLst>
              <a:gd name="adj1" fmla="val 34986"/>
              <a:gd name="adj2" fmla="val 163228"/>
              <a:gd name="adj3" fmla="val 16667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/>
              <a:t>Un accompagnement à la carte, très individualisé, orienté sur les capacité de la personne</a:t>
            </a:r>
            <a:endParaRPr lang="fr-RE" sz="1100" dirty="0"/>
          </a:p>
        </p:txBody>
      </p:sp>
    </p:spTree>
    <p:extLst>
      <p:ext uri="{BB962C8B-B14F-4D97-AF65-F5344CB8AC3E}">
        <p14:creationId xmlns:p14="http://schemas.microsoft.com/office/powerpoint/2010/main" val="4154395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724"/>
          <a:stretch/>
        </p:blipFill>
        <p:spPr>
          <a:xfrm>
            <a:off x="10744200" y="152582"/>
            <a:ext cx="1351722" cy="1487374"/>
          </a:xfrm>
          <a:prstGeom prst="rect">
            <a:avLst/>
          </a:prstGeom>
        </p:spPr>
      </p:pic>
      <p:pic>
        <p:nvPicPr>
          <p:cNvPr id="5" name="Imag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68" b="51617"/>
          <a:stretch/>
        </p:blipFill>
        <p:spPr>
          <a:xfrm>
            <a:off x="10833652" y="1836602"/>
            <a:ext cx="1358348" cy="898796"/>
          </a:xfrm>
          <a:prstGeom prst="rect">
            <a:avLst/>
          </a:prstGeom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 fontScale="90000"/>
          </a:bodyPr>
          <a:lstStyle/>
          <a:p>
            <a:r>
              <a:rPr lang="fr-RE" dirty="0"/>
              <a:t>La </a:t>
            </a:r>
            <a:r>
              <a:rPr lang="fr-RE" dirty="0" err="1"/>
              <a:t>réhabilitaTion</a:t>
            </a:r>
            <a:r>
              <a:rPr lang="fr-RE" dirty="0"/>
              <a:t> </a:t>
            </a:r>
            <a:r>
              <a:rPr lang="fr-RE" dirty="0" err="1"/>
              <a:t>psyCHOSOCIALE</a:t>
            </a:r>
            <a:br>
              <a:rPr lang="fr-RE" dirty="0"/>
            </a:br>
            <a:r>
              <a:rPr lang="fr-FR" sz="3600" dirty="0"/>
              <a:t>Représentations, pratiques et connaissances des participants</a:t>
            </a:r>
            <a:endParaRPr lang="fr-RE" dirty="0"/>
          </a:p>
        </p:txBody>
      </p:sp>
      <p:sp>
        <p:nvSpPr>
          <p:cNvPr id="8" name="ZoneTexte 7"/>
          <p:cNvSpPr txBox="1"/>
          <p:nvPr/>
        </p:nvSpPr>
        <p:spPr>
          <a:xfrm>
            <a:off x="1024127" y="1812999"/>
            <a:ext cx="9227219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Selon vous quelles sont les outils, les techniques et postures utilisés en réhabilitation psychosociale ?</a:t>
            </a:r>
            <a:endParaRPr lang="fr-RE" dirty="0"/>
          </a:p>
        </p:txBody>
      </p:sp>
      <p:sp>
        <p:nvSpPr>
          <p:cNvPr id="2" name="Organigramme : Alternative 1"/>
          <p:cNvSpPr/>
          <p:nvPr/>
        </p:nvSpPr>
        <p:spPr>
          <a:xfrm>
            <a:off x="209500" y="2612856"/>
            <a:ext cx="1349957" cy="46139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Accueil</a:t>
            </a:r>
          </a:p>
        </p:txBody>
      </p:sp>
      <p:sp>
        <p:nvSpPr>
          <p:cNvPr id="19" name="Organigramme : Alternative 18"/>
          <p:cNvSpPr/>
          <p:nvPr/>
        </p:nvSpPr>
        <p:spPr>
          <a:xfrm>
            <a:off x="10691849" y="4494853"/>
            <a:ext cx="1349957" cy="461394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Ecoute</a:t>
            </a:r>
          </a:p>
        </p:txBody>
      </p:sp>
      <p:sp>
        <p:nvSpPr>
          <p:cNvPr id="20" name="Organigramme : Alternative 19"/>
          <p:cNvSpPr/>
          <p:nvPr/>
        </p:nvSpPr>
        <p:spPr>
          <a:xfrm>
            <a:off x="8995079" y="4002219"/>
            <a:ext cx="3032047" cy="371033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horizontalité de la relation</a:t>
            </a:r>
          </a:p>
        </p:txBody>
      </p:sp>
      <p:sp>
        <p:nvSpPr>
          <p:cNvPr id="21" name="Organigramme : Alternative 20"/>
          <p:cNvSpPr/>
          <p:nvPr/>
        </p:nvSpPr>
        <p:spPr>
          <a:xfrm>
            <a:off x="3298348" y="2612856"/>
            <a:ext cx="1349957" cy="46139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Echange</a:t>
            </a:r>
          </a:p>
        </p:txBody>
      </p:sp>
      <p:sp>
        <p:nvSpPr>
          <p:cNvPr id="23" name="Organigramme : Alternative 22"/>
          <p:cNvSpPr/>
          <p:nvPr/>
        </p:nvSpPr>
        <p:spPr>
          <a:xfrm>
            <a:off x="10677169" y="3339589"/>
            <a:ext cx="1349957" cy="553320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Respect des choix</a:t>
            </a:r>
          </a:p>
        </p:txBody>
      </p:sp>
      <p:sp>
        <p:nvSpPr>
          <p:cNvPr id="24" name="Organigramme : Alternative 23"/>
          <p:cNvSpPr/>
          <p:nvPr/>
        </p:nvSpPr>
        <p:spPr>
          <a:xfrm>
            <a:off x="2322600" y="4653180"/>
            <a:ext cx="2407837" cy="48375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Gestion expérientielle</a:t>
            </a:r>
          </a:p>
        </p:txBody>
      </p:sp>
      <p:sp>
        <p:nvSpPr>
          <p:cNvPr id="25" name="Organigramme : Alternative 24"/>
          <p:cNvSpPr/>
          <p:nvPr/>
        </p:nvSpPr>
        <p:spPr>
          <a:xfrm>
            <a:off x="2930411" y="5378920"/>
            <a:ext cx="1850486" cy="46139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Ergothérapie</a:t>
            </a:r>
          </a:p>
        </p:txBody>
      </p:sp>
      <p:sp>
        <p:nvSpPr>
          <p:cNvPr id="27" name="Organigramme : Alternative 26"/>
          <p:cNvSpPr/>
          <p:nvPr/>
        </p:nvSpPr>
        <p:spPr>
          <a:xfrm>
            <a:off x="209500" y="3270365"/>
            <a:ext cx="1951493" cy="46139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Accompagnement individuel</a:t>
            </a:r>
          </a:p>
        </p:txBody>
      </p:sp>
      <p:sp>
        <p:nvSpPr>
          <p:cNvPr id="28" name="Organigramme : Alternative 27"/>
          <p:cNvSpPr/>
          <p:nvPr/>
        </p:nvSpPr>
        <p:spPr>
          <a:xfrm>
            <a:off x="209500" y="3922618"/>
            <a:ext cx="1850486" cy="59683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Ateliers d’expressions</a:t>
            </a:r>
          </a:p>
        </p:txBody>
      </p:sp>
      <p:sp>
        <p:nvSpPr>
          <p:cNvPr id="29" name="Organigramme : Alternative 28"/>
          <p:cNvSpPr/>
          <p:nvPr/>
        </p:nvSpPr>
        <p:spPr>
          <a:xfrm>
            <a:off x="2322601" y="3270365"/>
            <a:ext cx="1951493" cy="46139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Accompagnement collectif</a:t>
            </a:r>
          </a:p>
        </p:txBody>
      </p:sp>
      <p:sp>
        <p:nvSpPr>
          <p:cNvPr id="30" name="Organigramme : Alternative 29"/>
          <p:cNvSpPr/>
          <p:nvPr/>
        </p:nvSpPr>
        <p:spPr>
          <a:xfrm>
            <a:off x="2322600" y="3920876"/>
            <a:ext cx="1251111" cy="46139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Entretiens</a:t>
            </a:r>
          </a:p>
        </p:txBody>
      </p:sp>
      <p:sp>
        <p:nvSpPr>
          <p:cNvPr id="31" name="Organigramme : Alternative 30"/>
          <p:cNvSpPr/>
          <p:nvPr/>
        </p:nvSpPr>
        <p:spPr>
          <a:xfrm>
            <a:off x="10702415" y="5096797"/>
            <a:ext cx="1349957" cy="461394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Empathie</a:t>
            </a:r>
          </a:p>
        </p:txBody>
      </p:sp>
      <p:sp>
        <p:nvSpPr>
          <p:cNvPr id="32" name="Organigramme : Alternative 31"/>
          <p:cNvSpPr/>
          <p:nvPr/>
        </p:nvSpPr>
        <p:spPr>
          <a:xfrm>
            <a:off x="1753924" y="2618112"/>
            <a:ext cx="1349957" cy="46139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Tests</a:t>
            </a:r>
          </a:p>
        </p:txBody>
      </p:sp>
      <p:sp>
        <p:nvSpPr>
          <p:cNvPr id="33" name="Organigramme : Alternative 32"/>
          <p:cNvSpPr/>
          <p:nvPr/>
        </p:nvSpPr>
        <p:spPr>
          <a:xfrm>
            <a:off x="9110649" y="5111795"/>
            <a:ext cx="1400453" cy="461394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Confiance</a:t>
            </a:r>
          </a:p>
        </p:txBody>
      </p:sp>
      <p:sp>
        <p:nvSpPr>
          <p:cNvPr id="34" name="Organigramme : Alternative 33"/>
          <p:cNvSpPr/>
          <p:nvPr/>
        </p:nvSpPr>
        <p:spPr>
          <a:xfrm>
            <a:off x="209500" y="5378920"/>
            <a:ext cx="2609201" cy="47787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Education thérapeutique</a:t>
            </a:r>
          </a:p>
        </p:txBody>
      </p:sp>
      <p:sp>
        <p:nvSpPr>
          <p:cNvPr id="35" name="Organigramme : Alternative 34"/>
          <p:cNvSpPr/>
          <p:nvPr/>
        </p:nvSpPr>
        <p:spPr>
          <a:xfrm>
            <a:off x="3726955" y="3911059"/>
            <a:ext cx="2229229" cy="46139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Remédiation cognitive</a:t>
            </a:r>
          </a:p>
        </p:txBody>
      </p:sp>
      <p:sp>
        <p:nvSpPr>
          <p:cNvPr id="36" name="Organigramme : Alternative 35"/>
          <p:cNvSpPr/>
          <p:nvPr/>
        </p:nvSpPr>
        <p:spPr>
          <a:xfrm>
            <a:off x="4841569" y="4651199"/>
            <a:ext cx="1850486" cy="48213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 err="1"/>
              <a:t>Psycho-éducation</a:t>
            </a:r>
            <a:endParaRPr lang="fr-RE" dirty="0"/>
          </a:p>
        </p:txBody>
      </p:sp>
      <p:sp>
        <p:nvSpPr>
          <p:cNvPr id="37" name="Organigramme : Alternative 36"/>
          <p:cNvSpPr/>
          <p:nvPr/>
        </p:nvSpPr>
        <p:spPr>
          <a:xfrm>
            <a:off x="209500" y="4675539"/>
            <a:ext cx="1850486" cy="46139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Auto-évaluation</a:t>
            </a:r>
          </a:p>
        </p:txBody>
      </p:sp>
      <p:sp>
        <p:nvSpPr>
          <p:cNvPr id="44" name="Organigramme : Alternative 43"/>
          <p:cNvSpPr/>
          <p:nvPr/>
        </p:nvSpPr>
        <p:spPr>
          <a:xfrm>
            <a:off x="4402776" y="3270365"/>
            <a:ext cx="1951493" cy="46139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Accompagnement social</a:t>
            </a:r>
          </a:p>
        </p:txBody>
      </p:sp>
      <p:sp>
        <p:nvSpPr>
          <p:cNvPr id="45" name="Organigramme : Alternative 44"/>
          <p:cNvSpPr/>
          <p:nvPr/>
        </p:nvSpPr>
        <p:spPr>
          <a:xfrm>
            <a:off x="6552229" y="2623896"/>
            <a:ext cx="1426355" cy="47787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Coordination</a:t>
            </a:r>
          </a:p>
        </p:txBody>
      </p:sp>
      <p:sp>
        <p:nvSpPr>
          <p:cNvPr id="47" name="Organigramme : Alternative 46"/>
          <p:cNvSpPr/>
          <p:nvPr/>
        </p:nvSpPr>
        <p:spPr>
          <a:xfrm>
            <a:off x="4870483" y="2612856"/>
            <a:ext cx="1483786" cy="47787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Partenariat</a:t>
            </a:r>
          </a:p>
        </p:txBody>
      </p:sp>
      <p:sp>
        <p:nvSpPr>
          <p:cNvPr id="50" name="Organigramme : Alternative 49"/>
          <p:cNvSpPr/>
          <p:nvPr/>
        </p:nvSpPr>
        <p:spPr>
          <a:xfrm>
            <a:off x="2035148" y="6019614"/>
            <a:ext cx="1973031" cy="47787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Projet personnalisé</a:t>
            </a:r>
          </a:p>
        </p:txBody>
      </p:sp>
      <p:sp>
        <p:nvSpPr>
          <p:cNvPr id="51" name="Organigramme : Alternative 50"/>
          <p:cNvSpPr/>
          <p:nvPr/>
        </p:nvSpPr>
        <p:spPr>
          <a:xfrm>
            <a:off x="10677168" y="2735707"/>
            <a:ext cx="1349957" cy="477875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Humanisme</a:t>
            </a:r>
          </a:p>
        </p:txBody>
      </p:sp>
      <p:sp>
        <p:nvSpPr>
          <p:cNvPr id="52" name="Organigramme : Alternative 51"/>
          <p:cNvSpPr/>
          <p:nvPr/>
        </p:nvSpPr>
        <p:spPr>
          <a:xfrm>
            <a:off x="8971204" y="2752188"/>
            <a:ext cx="1556317" cy="461394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Bientraitance</a:t>
            </a:r>
          </a:p>
        </p:txBody>
      </p:sp>
      <p:sp>
        <p:nvSpPr>
          <p:cNvPr id="53" name="Organigramme : Alternative 52"/>
          <p:cNvSpPr/>
          <p:nvPr/>
        </p:nvSpPr>
        <p:spPr>
          <a:xfrm>
            <a:off x="8995079" y="3346835"/>
            <a:ext cx="1556317" cy="461394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Non jugement</a:t>
            </a:r>
          </a:p>
        </p:txBody>
      </p:sp>
      <p:sp>
        <p:nvSpPr>
          <p:cNvPr id="54" name="Organigramme : Alternative 53"/>
          <p:cNvSpPr/>
          <p:nvPr/>
        </p:nvSpPr>
        <p:spPr>
          <a:xfrm>
            <a:off x="8995079" y="4502548"/>
            <a:ext cx="1556317" cy="461394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Non jugement</a:t>
            </a:r>
          </a:p>
        </p:txBody>
      </p:sp>
      <p:sp>
        <p:nvSpPr>
          <p:cNvPr id="55" name="Organigramme : Alternative 54"/>
          <p:cNvSpPr/>
          <p:nvPr/>
        </p:nvSpPr>
        <p:spPr>
          <a:xfrm>
            <a:off x="9110648" y="5698642"/>
            <a:ext cx="1400453" cy="461394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Disponibilité</a:t>
            </a:r>
          </a:p>
        </p:txBody>
      </p:sp>
      <p:sp>
        <p:nvSpPr>
          <p:cNvPr id="56" name="Organigramme : Alternative 55"/>
          <p:cNvSpPr/>
          <p:nvPr/>
        </p:nvSpPr>
        <p:spPr>
          <a:xfrm>
            <a:off x="6856647" y="4682126"/>
            <a:ext cx="987003" cy="48213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Sport</a:t>
            </a:r>
          </a:p>
        </p:txBody>
      </p:sp>
      <p:sp>
        <p:nvSpPr>
          <p:cNvPr id="57" name="Organigramme : Alternative 56"/>
          <p:cNvSpPr/>
          <p:nvPr/>
        </p:nvSpPr>
        <p:spPr>
          <a:xfrm>
            <a:off x="4179193" y="6027933"/>
            <a:ext cx="2039224" cy="48213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Activités manuelles, culturelles</a:t>
            </a:r>
          </a:p>
        </p:txBody>
      </p:sp>
      <p:sp>
        <p:nvSpPr>
          <p:cNvPr id="58" name="Organigramme : Alternative 57"/>
          <p:cNvSpPr/>
          <p:nvPr/>
        </p:nvSpPr>
        <p:spPr>
          <a:xfrm>
            <a:off x="4889044" y="5355710"/>
            <a:ext cx="1850486" cy="46139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Appartement thérapeutique</a:t>
            </a:r>
          </a:p>
        </p:txBody>
      </p:sp>
      <p:sp>
        <p:nvSpPr>
          <p:cNvPr id="59" name="Organigramme : Alternative 58"/>
          <p:cNvSpPr/>
          <p:nvPr/>
        </p:nvSpPr>
        <p:spPr>
          <a:xfrm>
            <a:off x="6344876" y="6011887"/>
            <a:ext cx="1465275" cy="48213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Médicaments</a:t>
            </a:r>
          </a:p>
        </p:txBody>
      </p:sp>
      <p:sp>
        <p:nvSpPr>
          <p:cNvPr id="60" name="Organigramme : Alternative 59"/>
          <p:cNvSpPr/>
          <p:nvPr/>
        </p:nvSpPr>
        <p:spPr>
          <a:xfrm>
            <a:off x="6157878" y="3914400"/>
            <a:ext cx="1465275" cy="48213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Observation</a:t>
            </a:r>
          </a:p>
        </p:txBody>
      </p:sp>
      <p:sp>
        <p:nvSpPr>
          <p:cNvPr id="61" name="Organigramme : Alternative 60"/>
          <p:cNvSpPr/>
          <p:nvPr/>
        </p:nvSpPr>
        <p:spPr>
          <a:xfrm>
            <a:off x="10671637" y="5698642"/>
            <a:ext cx="1400453" cy="461394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Ouverture</a:t>
            </a:r>
          </a:p>
        </p:txBody>
      </p:sp>
      <p:sp>
        <p:nvSpPr>
          <p:cNvPr id="62" name="Organigramme : Alternative 61"/>
          <p:cNvSpPr/>
          <p:nvPr/>
        </p:nvSpPr>
        <p:spPr>
          <a:xfrm>
            <a:off x="169842" y="5995173"/>
            <a:ext cx="1726588" cy="48213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Déstigmatisation</a:t>
            </a:r>
          </a:p>
        </p:txBody>
      </p:sp>
      <p:sp>
        <p:nvSpPr>
          <p:cNvPr id="63" name="Organigramme : Alternative 62"/>
          <p:cNvSpPr/>
          <p:nvPr/>
        </p:nvSpPr>
        <p:spPr>
          <a:xfrm>
            <a:off x="9110647" y="6231033"/>
            <a:ext cx="1400453" cy="461394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RE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3293329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389</TotalTime>
  <Words>523</Words>
  <Application>Microsoft Office PowerPoint</Application>
  <PresentationFormat>Grand écran</PresentationFormat>
  <Paragraphs>79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 Narrow</vt:lpstr>
      <vt:lpstr>Calibri</vt:lpstr>
      <vt:lpstr>Times New Roman</vt:lpstr>
      <vt:lpstr>Tw Cen MT</vt:lpstr>
      <vt:lpstr>Tw Cen MT Condensed</vt:lpstr>
      <vt:lpstr>Wingdings 3</vt:lpstr>
      <vt:lpstr>Intégral</vt:lpstr>
      <vt:lpstr>Présentation PowerPoint</vt:lpstr>
      <vt:lpstr>La réhabilitaTion psyCHOSOCIALE Représentations, pratiques et connaissances des participants</vt:lpstr>
      <vt:lpstr>La réhabilitaTion psyCHOSOCIALE Représentations, pratiques et connaissances des participants</vt:lpstr>
      <vt:lpstr>La réhabilitaTion psyCHOSOCIALE Représentations, pratiques et connaissances des participants</vt:lpstr>
      <vt:lpstr>La réhabilitaTion psyCHOSOCIALE Représentations, pratiques et connaissances des participants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CEDRIC PEDRE</dc:creator>
  <cp:lastModifiedBy>Nathalie PAGEAUX</cp:lastModifiedBy>
  <cp:revision>17</cp:revision>
  <cp:lastPrinted>2017-03-10T11:07:02Z</cp:lastPrinted>
  <dcterms:created xsi:type="dcterms:W3CDTF">2017-03-09T10:48:35Z</dcterms:created>
  <dcterms:modified xsi:type="dcterms:W3CDTF">2017-03-10T11:12:17Z</dcterms:modified>
</cp:coreProperties>
</file>